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1"/>
  </p:sldMasterIdLst>
  <p:notesMasterIdLst>
    <p:notesMasterId r:id="rId19"/>
  </p:notesMasterIdLst>
  <p:handoutMasterIdLst>
    <p:handoutMasterId r:id="rId20"/>
  </p:handoutMasterIdLst>
  <p:sldIdLst>
    <p:sldId id="256" r:id="rId2"/>
    <p:sldId id="369" r:id="rId3"/>
    <p:sldId id="371" r:id="rId4"/>
    <p:sldId id="372" r:id="rId5"/>
    <p:sldId id="376" r:id="rId6"/>
    <p:sldId id="374" r:id="rId7"/>
    <p:sldId id="377" r:id="rId8"/>
    <p:sldId id="378" r:id="rId9"/>
    <p:sldId id="379" r:id="rId10"/>
    <p:sldId id="380" r:id="rId11"/>
    <p:sldId id="381" r:id="rId12"/>
    <p:sldId id="373" r:id="rId13"/>
    <p:sldId id="382" r:id="rId14"/>
    <p:sldId id="383" r:id="rId15"/>
    <p:sldId id="384" r:id="rId16"/>
    <p:sldId id="385" r:id="rId17"/>
    <p:sldId id="370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2335" autoAdjust="0"/>
  </p:normalViewPr>
  <p:slideViewPr>
    <p:cSldViewPr>
      <p:cViewPr varScale="1">
        <p:scale>
          <a:sx n="105" d="100"/>
          <a:sy n="105" d="100"/>
        </p:scale>
        <p:origin x="112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2534" y="-7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396814248526589"/>
          <c:y val="0.16579161447446739"/>
          <c:w val="0.82650807267957849"/>
          <c:h val="0.68946466350150326"/>
        </c:manualLayout>
      </c:layout>
      <c:lineChart>
        <c:grouping val="standard"/>
        <c:varyColors val="0"/>
        <c:ser>
          <c:idx val="1"/>
          <c:order val="1"/>
          <c:tx>
            <c:strRef>
              <c:f>Sheet1!$A$2</c:f>
              <c:strCache>
                <c:ptCount val="1"/>
                <c:pt idx="0">
                  <c:v>CIP Deferred Maintenance - Approved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triangle"/>
            <c:size val="7"/>
            <c:spPr>
              <a:solidFill>
                <a:schemeClr val="accent2"/>
              </a:solidFill>
              <a:ln w="47625" cap="sq">
                <a:solidFill>
                  <a:schemeClr val="accent2"/>
                </a:solidFill>
                <a:miter lim="800000"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Sheet1!$B$1:$I$1</c:f>
              <c:numCache>
                <c:formatCode>0_);\(0\)</c:formatCode>
                <c:ptCount val="8"/>
                <c:pt idx="0">
                  <c:v>2007</c:v>
                </c:pt>
                <c:pt idx="1">
                  <c:v>2009</c:v>
                </c:pt>
                <c:pt idx="2">
                  <c:v>2011</c:v>
                </c:pt>
                <c:pt idx="3">
                  <c:v>2013</c:v>
                </c:pt>
                <c:pt idx="4">
                  <c:v>2015</c:v>
                </c:pt>
                <c:pt idx="5">
                  <c:v>2017</c:v>
                </c:pt>
                <c:pt idx="6">
                  <c:v>2019</c:v>
                </c:pt>
                <c:pt idx="7">
                  <c:v>2021</c:v>
                </c:pt>
              </c:numCache>
            </c:numRef>
          </c:cat>
          <c:val>
            <c:numRef>
              <c:f>Sheet1!$B$2:$I$2</c:f>
              <c:numCache>
                <c:formatCode>_(* #,##0_);_(* \(#,##0\);_(* "-"??_);_(@_)</c:formatCode>
                <c:ptCount val="8"/>
                <c:pt idx="0">
                  <c:v>40316326.060000002</c:v>
                </c:pt>
                <c:pt idx="1">
                  <c:v>21969097.699999999</c:v>
                </c:pt>
                <c:pt idx="2">
                  <c:v>26965425</c:v>
                </c:pt>
                <c:pt idx="3">
                  <c:v>64479615</c:v>
                </c:pt>
                <c:pt idx="4">
                  <c:v>66933936</c:v>
                </c:pt>
                <c:pt idx="5">
                  <c:v>114000000</c:v>
                </c:pt>
                <c:pt idx="6">
                  <c:v>119000000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3AD-4A00-8C18-BF28586C8BAD}"/>
            </c:ext>
          </c:extLst>
        </c:ser>
        <c:ser>
          <c:idx val="2"/>
          <c:order val="2"/>
          <c:tx>
            <c:strRef>
              <c:f>Sheet1!$A$3</c:f>
              <c:strCache>
                <c:ptCount val="1"/>
                <c:pt idx="0">
                  <c:v>CIP Deferred Maintenance - Requests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accent3"/>
              </a:solidFill>
              <a:ln w="47625">
                <a:solidFill>
                  <a:schemeClr val="accent3"/>
                </a:solidFill>
              </a:ln>
              <a:effectLst/>
            </c:spPr>
          </c:marker>
          <c:dLbls>
            <c:dLbl>
              <c:idx val="5"/>
              <c:layout>
                <c:manualLayout>
                  <c:x val="7.7183973956170548E-3"/>
                  <c:y val="2.30786290552862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3AD-4A00-8C18-BF28586C8BAD}"/>
                </c:ext>
              </c:extLst>
            </c:dLbl>
            <c:dLbl>
              <c:idx val="6"/>
              <c:layout>
                <c:manualLayout>
                  <c:x val="-6.9137447891717838E-3"/>
                  <c:y val="4.12110557355578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3AD-4A00-8C18-BF28586C8B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Sheet1!$B$1:$I$1</c:f>
              <c:numCache>
                <c:formatCode>0_);\(0\)</c:formatCode>
                <c:ptCount val="8"/>
                <c:pt idx="0">
                  <c:v>2007</c:v>
                </c:pt>
                <c:pt idx="1">
                  <c:v>2009</c:v>
                </c:pt>
                <c:pt idx="2">
                  <c:v>2011</c:v>
                </c:pt>
                <c:pt idx="3">
                  <c:v>2013</c:v>
                </c:pt>
                <c:pt idx="4">
                  <c:v>2015</c:v>
                </c:pt>
                <c:pt idx="5">
                  <c:v>2017</c:v>
                </c:pt>
                <c:pt idx="6">
                  <c:v>2019</c:v>
                </c:pt>
                <c:pt idx="7">
                  <c:v>2021</c:v>
                </c:pt>
              </c:numCache>
            </c:numRef>
          </c:cat>
          <c:val>
            <c:numRef>
              <c:f>Sheet1!$B$3:$I$3</c:f>
              <c:numCache>
                <c:formatCode>_(* #,##0_);_(* \(#,##0\);_(* "-"??_);_(@_)</c:formatCode>
                <c:ptCount val="8"/>
                <c:pt idx="5">
                  <c:v>477555000</c:v>
                </c:pt>
                <c:pt idx="6">
                  <c:v>623351445</c:v>
                </c:pt>
                <c:pt idx="7">
                  <c:v>626400261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3AD-4A00-8C18-BF28586C8BAD}"/>
            </c:ext>
          </c:extLst>
        </c:ser>
        <c:ser>
          <c:idx val="3"/>
          <c:order val="3"/>
          <c:tx>
            <c:strRef>
              <c:f>Sheet1!$A$4</c:f>
              <c:strCache>
                <c:ptCount val="1"/>
                <c:pt idx="0">
                  <c:v>FCA Deferred Maintenance -  Recommended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diamond"/>
            <c:size val="7"/>
            <c:spPr>
              <a:noFill/>
              <a:ln w="47625">
                <a:solidFill>
                  <a:schemeClr val="accent4"/>
                </a:solidFill>
              </a:ln>
              <a:effectLst/>
            </c:spPr>
          </c:marker>
          <c:dLbls>
            <c:dLbl>
              <c:idx val="6"/>
              <c:layout>
                <c:manualLayout>
                  <c:x val="-2.4472315410917791E-2"/>
                  <c:y val="4.94512363047034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3AD-4A00-8C18-BF28586C8B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Sheet1!$B$1:$I$1</c:f>
              <c:numCache>
                <c:formatCode>0_);\(0\)</c:formatCode>
                <c:ptCount val="8"/>
                <c:pt idx="0">
                  <c:v>2007</c:v>
                </c:pt>
                <c:pt idx="1">
                  <c:v>2009</c:v>
                </c:pt>
                <c:pt idx="2">
                  <c:v>2011</c:v>
                </c:pt>
                <c:pt idx="3">
                  <c:v>2013</c:v>
                </c:pt>
                <c:pt idx="4">
                  <c:v>2015</c:v>
                </c:pt>
                <c:pt idx="5">
                  <c:v>2017</c:v>
                </c:pt>
                <c:pt idx="6">
                  <c:v>2019</c:v>
                </c:pt>
                <c:pt idx="7">
                  <c:v>2021</c:v>
                </c:pt>
              </c:numCache>
            </c:numRef>
          </c:cat>
          <c:val>
            <c:numRef>
              <c:f>Sheet1!$B$4:$I$4</c:f>
              <c:numCache>
                <c:formatCode>_(* #,##0_);_(* \(#,##0\);_(* "-"??_);_(@_)</c:formatCode>
                <c:ptCount val="8"/>
                <c:pt idx="1">
                  <c:v>260650179</c:v>
                </c:pt>
                <c:pt idx="2">
                  <c:v>276765192.1995998</c:v>
                </c:pt>
                <c:pt idx="3">
                  <c:v>290100082.85219991</c:v>
                </c:pt>
                <c:pt idx="4">
                  <c:v>291968544</c:v>
                </c:pt>
                <c:pt idx="5">
                  <c:v>300924092.85640001</c:v>
                </c:pt>
                <c:pt idx="6">
                  <c:v>503000000</c:v>
                </c:pt>
                <c:pt idx="7">
                  <c:v>526600000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3AD-4A00-8C18-BF28586C8B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9432232"/>
        <c:axId val="74943026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Sheet1!$A$1</c15:sqref>
                        </c15:formulaRef>
                      </c:ext>
                    </c:extLst>
                    <c:strCache>
                      <c:ptCount val="1"/>
                      <c:pt idx="0">
                        <c:v>Year CIP Approved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Sheet1!$B$1:$I$1</c15:sqref>
                        </c15:formulaRef>
                      </c:ext>
                    </c:extLst>
                    <c:numCache>
                      <c:formatCode>0_);\(0\)</c:formatCode>
                      <c:ptCount val="8"/>
                      <c:pt idx="0">
                        <c:v>2007</c:v>
                      </c:pt>
                      <c:pt idx="1">
                        <c:v>2009</c:v>
                      </c:pt>
                      <c:pt idx="2">
                        <c:v>2011</c:v>
                      </c:pt>
                      <c:pt idx="3">
                        <c:v>2013</c:v>
                      </c:pt>
                      <c:pt idx="4">
                        <c:v>2015</c:v>
                      </c:pt>
                      <c:pt idx="5">
                        <c:v>2017</c:v>
                      </c:pt>
                      <c:pt idx="6">
                        <c:v>2019</c:v>
                      </c:pt>
                      <c:pt idx="7">
                        <c:v>2021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Sheet1!$B$1:$I$1</c15:sqref>
                        </c15:formulaRef>
                      </c:ext>
                    </c:extLst>
                    <c:numCache>
                      <c:formatCode>0_);\(0\)</c:formatCode>
                      <c:ptCount val="8"/>
                      <c:pt idx="0">
                        <c:v>2007</c:v>
                      </c:pt>
                      <c:pt idx="1">
                        <c:v>2009</c:v>
                      </c:pt>
                      <c:pt idx="2">
                        <c:v>2011</c:v>
                      </c:pt>
                      <c:pt idx="3">
                        <c:v>2013</c:v>
                      </c:pt>
                      <c:pt idx="4">
                        <c:v>2015</c:v>
                      </c:pt>
                      <c:pt idx="5">
                        <c:v>2017</c:v>
                      </c:pt>
                      <c:pt idx="6">
                        <c:v>2019</c:v>
                      </c:pt>
                      <c:pt idx="7">
                        <c:v>2021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6-03AD-4A00-8C18-BF28586C8BAD}"/>
                  </c:ext>
                </c:extLst>
              </c15:ser>
            </c15:filteredLineSeries>
          </c:ext>
        </c:extLst>
      </c:lineChart>
      <c:catAx>
        <c:axId val="7494322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dirty="0"/>
                  <a:t>Year Capital Improvement Program was Approved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_);\(0\)" sourceLinked="1"/>
        <c:majorTickMark val="cross"/>
        <c:minorTickMark val="none"/>
        <c:tickLblPos val="nextTo"/>
        <c:spPr>
          <a:noFill/>
          <a:ln w="3175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9430264"/>
        <c:crossesAt val="0"/>
        <c:auto val="1"/>
        <c:lblAlgn val="ctr"/>
        <c:lblOffset val="100"/>
        <c:noMultiLvlLbl val="0"/>
      </c:catAx>
      <c:valAx>
        <c:axId val="749430264"/>
        <c:scaling>
          <c:orientation val="minMax"/>
          <c:max val="660000000"/>
          <c:min val="0"/>
        </c:scaling>
        <c:delete val="1"/>
        <c:axPos val="l"/>
        <c:numFmt formatCode="_(* #,##0_);_(* \(#,##0\);_(* &quot;-&quot;??_);_(@_)" sourceLinked="1"/>
        <c:majorTickMark val="cross"/>
        <c:minorTickMark val="none"/>
        <c:tickLblPos val="nextTo"/>
        <c:crossAx val="74943223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3751375137513752E-2"/>
                <c:y val="0.37817777777777778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(in Millions)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 cmpd="sng"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1712876592893231"/>
          <c:w val="0.58120066980647089"/>
          <c:h val="0.371254376847350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367" cy="464503"/>
          </a:xfrm>
          <a:prstGeom prst="rect">
            <a:avLst/>
          </a:prstGeom>
        </p:spPr>
        <p:txBody>
          <a:bodyPr vert="horz" lIns="91127" tIns="45565" rIns="91127" bIns="455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456" y="0"/>
            <a:ext cx="3037366" cy="464503"/>
          </a:xfrm>
          <a:prstGeom prst="rect">
            <a:avLst/>
          </a:prstGeom>
        </p:spPr>
        <p:txBody>
          <a:bodyPr vert="horz" lIns="91127" tIns="45565" rIns="91127" bIns="45565" rtlCol="0"/>
          <a:lstStyle>
            <a:lvl1pPr algn="r">
              <a:defRPr sz="1200"/>
            </a:lvl1pPr>
          </a:lstStyle>
          <a:p>
            <a:fld id="{AAB5FE5E-6472-4165-8FD5-ADD985F01691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30314"/>
            <a:ext cx="3037367" cy="464503"/>
          </a:xfrm>
          <a:prstGeom prst="rect">
            <a:avLst/>
          </a:prstGeom>
        </p:spPr>
        <p:txBody>
          <a:bodyPr vert="horz" lIns="91127" tIns="45565" rIns="91127" bIns="45565" rtlCol="0" anchor="b"/>
          <a:lstStyle>
            <a:lvl1pPr algn="l">
              <a:defRPr sz="1200"/>
            </a:lvl1pPr>
          </a:lstStyle>
          <a:p>
            <a:r>
              <a:rPr lang="en-US" dirty="0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456" y="8830314"/>
            <a:ext cx="3037366" cy="464503"/>
          </a:xfrm>
          <a:prstGeom prst="rect">
            <a:avLst/>
          </a:prstGeom>
        </p:spPr>
        <p:txBody>
          <a:bodyPr vert="horz" lIns="91127" tIns="45565" rIns="91127" bIns="45565" rtlCol="0" anchor="b"/>
          <a:lstStyle>
            <a:lvl1pPr algn="r">
              <a:defRPr sz="1200"/>
            </a:lvl1pPr>
          </a:lstStyle>
          <a:p>
            <a:fld id="{60997671-07CB-4C37-9DFE-E88DE833F2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4747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6" tIns="46587" rIns="93176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6" tIns="46587" rIns="93176" bIns="46587" rtlCol="0"/>
          <a:lstStyle>
            <a:lvl1pPr algn="r">
              <a:defRPr sz="1200"/>
            </a:lvl1pPr>
          </a:lstStyle>
          <a:p>
            <a:fld id="{F6544303-78C5-4C7C-8AF3-40B1300DA0A3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7" rIns="93176" bIns="4658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4"/>
            <a:ext cx="5608320" cy="4183380"/>
          </a:xfrm>
          <a:prstGeom prst="rect">
            <a:avLst/>
          </a:prstGeom>
        </p:spPr>
        <p:txBody>
          <a:bodyPr vert="horz" lIns="93176" tIns="46587" rIns="93176" bIns="4658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0"/>
            <a:ext cx="3037840" cy="464820"/>
          </a:xfrm>
          <a:prstGeom prst="rect">
            <a:avLst/>
          </a:prstGeom>
        </p:spPr>
        <p:txBody>
          <a:bodyPr vert="horz" lIns="93176" tIns="46587" rIns="93176" bIns="46587" rtlCol="0" anchor="b"/>
          <a:lstStyle>
            <a:lvl1pPr algn="l">
              <a:defRPr sz="1200"/>
            </a:lvl1pPr>
          </a:lstStyle>
          <a:p>
            <a:r>
              <a:rPr lang="en-US" dirty="0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70"/>
            <a:ext cx="3037840" cy="464820"/>
          </a:xfrm>
          <a:prstGeom prst="rect">
            <a:avLst/>
          </a:prstGeom>
        </p:spPr>
        <p:txBody>
          <a:bodyPr vert="horz" lIns="93176" tIns="46587" rIns="93176" bIns="46587" rtlCol="0" anchor="b"/>
          <a:lstStyle>
            <a:lvl1pPr algn="r">
              <a:defRPr sz="1200"/>
            </a:lvl1pPr>
          </a:lstStyle>
          <a:p>
            <a:fld id="{1E97F665-4B79-4023-9A30-BAE317CA09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94092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97F665-4B79-4023-9A30-BAE317CA09A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9438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97F665-4B79-4023-9A30-BAE317CA09A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0910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97F665-4B79-4023-9A30-BAE317CA09A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3818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97F665-4B79-4023-9A30-BAE317CA09A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0723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97F665-4B79-4023-9A30-BAE317CA09A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994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97F665-4B79-4023-9A30-BAE317CA09A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2014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97F665-4B79-4023-9A30-BAE317CA09A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2679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97F665-4B79-4023-9A30-BAE317CA09A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633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97F665-4B79-4023-9A30-BAE317CA09A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883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97F665-4B79-4023-9A30-BAE317CA09A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436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97F665-4B79-4023-9A30-BAE317CA09A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04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97F665-4B79-4023-9A30-BAE317CA09A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692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97F665-4B79-4023-9A30-BAE317CA09A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1264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97F665-4B79-4023-9A30-BAE317CA09A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873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97F665-4B79-4023-9A30-BAE317CA09A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756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97F665-4B79-4023-9A30-BAE317CA09A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919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6051-FFA2-44CF-8571-1966072CF082}" type="datetime1">
              <a:rPr lang="en-US" smtClean="0"/>
              <a:t>9/15/2020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        5</a:t>
            </a: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9CCDD5-C9AA-4D44-8B22-57D42E1A48A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8DC5-24B9-48BF-BE26-CF4176A59616}" type="datetime1">
              <a:rPr lang="en-US" smtClean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       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CCDD5-C9AA-4D44-8B22-57D42E1A48A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79CCDD5-C9AA-4D44-8B22-57D42E1A48A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3045D-695C-44CF-8172-450A47C94F08}" type="datetime1">
              <a:rPr lang="en-US" smtClean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        5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E28A-E83E-42F4-BE33-C46CD98E9C12}" type="datetime1">
              <a:rPr lang="en-US" smtClean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       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79CCDD5-C9AA-4D44-8B22-57D42E1A48A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        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A250-9259-4C61-A228-7EC361EBA5DE}" type="datetime1">
              <a:rPr lang="en-US" smtClean="0"/>
              <a:t>9/15/2020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9CCDD5-C9AA-4D44-8B22-57D42E1A48A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0FEA0E2-6675-4210-B1DB-5A8155EE5286}" type="datetime1">
              <a:rPr lang="en-US" smtClean="0"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        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CCDD5-C9AA-4D44-8B22-57D42E1A48A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82EB-B4D4-4606-A3E8-2FEA60566F86}" type="datetime1">
              <a:rPr lang="en-US" smtClean="0"/>
              <a:t>9/15/2020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dirty="0"/>
              <a:t>         5</a:t>
            </a: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79CCDD5-C9AA-4D44-8B22-57D42E1A48A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6A418-BFA0-46B8-A1E8-1FDACB6669E0}" type="datetime1">
              <a:rPr lang="en-US" smtClean="0"/>
              <a:t>9/15/2020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       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79CCDD5-C9AA-4D44-8B22-57D42E1A48A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D9DD-4C06-448D-BBEA-6A2F18EC23D8}" type="datetime1">
              <a:rPr lang="en-US" smtClean="0"/>
              <a:t>9/15/2020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       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9CCDD5-C9AA-4D44-8B22-57D42E1A48A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9CCDD5-C9AA-4D44-8B22-57D42E1A48A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9FF85-10E2-4EA1-A0B6-14BA1CA90849}" type="datetime1">
              <a:rPr lang="en-US" smtClean="0"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dirty="0"/>
              <a:t>         5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79CCDD5-C9AA-4D44-8B22-57D42E1A48A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CFBE05F-8CD8-4B65-AF1B-791C5AE673E6}" type="datetime1">
              <a:rPr lang="en-US" smtClean="0"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dirty="0"/>
              <a:t>         5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987EEBC-FE58-41AB-8753-D3358F9ACFE2}" type="datetime1">
              <a:rPr lang="en-US" smtClean="0"/>
              <a:t>9/15/2020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         5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9CCDD5-C9AA-4D44-8B22-57D42E1A48A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52400" y="5638800"/>
            <a:ext cx="8827801" cy="617042"/>
          </a:xfrm>
        </p:spPr>
        <p:txBody>
          <a:bodyPr>
            <a:normAutofit fontScale="85000" lnSpcReduction="20000"/>
          </a:bodyPr>
          <a:lstStyle/>
          <a:p>
            <a:r>
              <a:rPr lang="en-US" sz="2200" dirty="0">
                <a:solidFill>
                  <a:schemeClr val="bg2">
                    <a:lumMod val="25000"/>
                  </a:schemeClr>
                </a:solidFill>
                <a:latin typeface="+mj-lt"/>
                <a:cs typeface="Andalus" panose="02020603050405020304" pitchFamily="18" charset="-78"/>
              </a:rPr>
              <a:t>LAURA E. FREED, Director</a:t>
            </a:r>
          </a:p>
          <a:p>
            <a:r>
              <a:rPr lang="en-US" sz="2200" dirty="0">
                <a:solidFill>
                  <a:schemeClr val="bg2">
                    <a:lumMod val="25000"/>
                  </a:schemeClr>
                </a:solidFill>
                <a:latin typeface="+mj-lt"/>
                <a:cs typeface="Andalus" panose="02020603050405020304" pitchFamily="18" charset="-78"/>
              </a:rPr>
              <a:t>WARD PATRICK, SPWD Administrator</a:t>
            </a:r>
          </a:p>
          <a:p>
            <a:endParaRPr lang="en-US" sz="2600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  <a:cs typeface="Andalus" panose="02020603050405020304" pitchFamily="18" charset="-78"/>
            </a:endParaRPr>
          </a:p>
          <a:p>
            <a:pPr algn="l"/>
            <a:endParaRPr lang="en-US" sz="3200" dirty="0">
              <a:latin typeface="Arial Narrow" panose="020B0606020202030204" pitchFamily="34" charset="0"/>
              <a:cs typeface="Andalus" panose="02020603050405020304" pitchFamily="18" charset="-78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00" y="152400"/>
            <a:ext cx="8816401" cy="29718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DEPARTMENT OF ADMINISTRATION</a:t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preserving the past, serving people today, planning for tomorrow</a:t>
            </a:r>
            <a:br>
              <a:rPr lang="en-US" sz="16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US" sz="1600" dirty="0">
                <a:solidFill>
                  <a:schemeClr val="accent2">
                    <a:lumMod val="50000"/>
                  </a:schemeClr>
                </a:solidFill>
              </a:rPr>
            </a:br>
            <a:endParaRPr lang="en-US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2924783"/>
            <a:ext cx="8827801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629DD1"/>
              </a:buClr>
              <a:buSzPct val="85000"/>
            </a:pPr>
            <a:endParaRPr lang="en-US" sz="2200" b="1" cap="all" spc="250" dirty="0">
              <a:solidFill>
                <a:srgbClr val="297FD5">
                  <a:lumMod val="75000"/>
                </a:srgbClr>
              </a:solidFill>
              <a:latin typeface="+mj-lt"/>
              <a:cs typeface="Andalus" panose="02020603050405020304" pitchFamily="18" charset="-78"/>
            </a:endParaRPr>
          </a:p>
          <a:p>
            <a:pPr lvl="0" algn="ctr">
              <a:spcBef>
                <a:spcPct val="20000"/>
              </a:spcBef>
              <a:buClr>
                <a:srgbClr val="629DD1"/>
              </a:buClr>
              <a:buSzPct val="85000"/>
            </a:pPr>
            <a:r>
              <a:rPr lang="en-US" sz="2200" b="1" cap="all" spc="250" dirty="0">
                <a:solidFill>
                  <a:schemeClr val="bg2">
                    <a:lumMod val="25000"/>
                  </a:schemeClr>
                </a:solidFill>
                <a:latin typeface="+mj-lt"/>
                <a:cs typeface="Andalus" panose="02020603050405020304" pitchFamily="18" charset="-78"/>
              </a:rPr>
              <a:t>State public works division</a:t>
            </a:r>
          </a:p>
          <a:p>
            <a:pPr lvl="0" algn="ctr">
              <a:spcBef>
                <a:spcPct val="20000"/>
              </a:spcBef>
              <a:buClr>
                <a:srgbClr val="629DD1"/>
              </a:buClr>
              <a:buSzPct val="85000"/>
            </a:pPr>
            <a:r>
              <a:rPr lang="en-US" sz="2200" b="1" cap="all" spc="250" dirty="0">
                <a:solidFill>
                  <a:schemeClr val="bg2">
                    <a:lumMod val="25000"/>
                  </a:schemeClr>
                </a:solidFill>
                <a:latin typeface="+mj-lt"/>
                <a:cs typeface="Andalus" panose="02020603050405020304" pitchFamily="18" charset="-78"/>
              </a:rPr>
              <a:t>Administrator’s recommendation</a:t>
            </a:r>
          </a:p>
          <a:p>
            <a:pPr lvl="0" algn="ctr">
              <a:spcBef>
                <a:spcPct val="20000"/>
              </a:spcBef>
              <a:buClr>
                <a:srgbClr val="629DD1"/>
              </a:buClr>
              <a:buSzPct val="85000"/>
            </a:pPr>
            <a:r>
              <a:rPr lang="en-US" sz="2200" b="1" cap="all" spc="250" dirty="0">
                <a:solidFill>
                  <a:schemeClr val="bg2">
                    <a:lumMod val="25000"/>
                  </a:schemeClr>
                </a:solidFill>
                <a:latin typeface="+mj-lt"/>
                <a:cs typeface="Andalus" panose="02020603050405020304" pitchFamily="18" charset="-78"/>
              </a:rPr>
              <a:t>To the board</a:t>
            </a:r>
          </a:p>
          <a:p>
            <a:pPr algn="ctr">
              <a:spcBef>
                <a:spcPct val="20000"/>
              </a:spcBef>
              <a:buClr>
                <a:srgbClr val="629DD1"/>
              </a:buClr>
              <a:buSzPct val="85000"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+mj-lt"/>
                <a:cs typeface="Andalus" panose="02020603050405020304" pitchFamily="18" charset="-78"/>
              </a:rPr>
              <a:t>September 16, 2020</a:t>
            </a:r>
            <a:endParaRPr lang="en-US" sz="2200" b="1" cap="all" spc="250" dirty="0">
              <a:solidFill>
                <a:schemeClr val="bg2">
                  <a:lumMod val="25000"/>
                </a:schemeClr>
              </a:solidFill>
              <a:latin typeface="+mj-lt"/>
              <a:cs typeface="Andalus" panose="02020603050405020304" pitchFamily="18" charset="-78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2E934DB-02C0-431E-B6B5-E892A4AA45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228600"/>
            <a:ext cx="1371600" cy="138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716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500" b="1" dirty="0">
                <a:solidFill>
                  <a:schemeClr val="accent2">
                    <a:lumMod val="75000"/>
                  </a:schemeClr>
                </a:solidFill>
              </a:rPr>
              <a:t>DEFERRED MAINTENANCE</a:t>
            </a:r>
            <a:br>
              <a:rPr lang="en-US" sz="25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500" b="1" dirty="0">
                <a:solidFill>
                  <a:schemeClr val="accent2">
                    <a:lumMod val="75000"/>
                  </a:schemeClr>
                </a:solidFill>
              </a:rPr>
              <a:t>(3 OF 3)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CCDD5-C9AA-4D44-8B22-57D42E1A48A4}" type="slidenum">
              <a:rPr lang="en-US" smtClean="0"/>
              <a:t>10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AC59A54-5376-46BC-8432-36E076AF7D59}"/>
              </a:ext>
            </a:extLst>
          </p:cNvPr>
          <p:cNvSpPr/>
          <p:nvPr/>
        </p:nvSpPr>
        <p:spPr>
          <a:xfrm>
            <a:off x="-152400" y="6426237"/>
            <a:ext cx="5791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2">
              <a:buClr>
                <a:schemeClr val="bg2">
                  <a:lumMod val="25000"/>
                </a:schemeClr>
              </a:buClr>
              <a:buSzPct val="85000"/>
            </a:pPr>
            <a:r>
              <a:rPr lang="en-US" sz="1400" dirty="0">
                <a:solidFill>
                  <a:schemeClr val="bg1"/>
                </a:solidFill>
              </a:rPr>
              <a:t>Capital Improvement Projects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E4FC6E-486D-434E-9DE5-235032E67B49}"/>
              </a:ext>
            </a:extLst>
          </p:cNvPr>
          <p:cNvSpPr/>
          <p:nvPr/>
        </p:nvSpPr>
        <p:spPr>
          <a:xfrm>
            <a:off x="3099054" y="6426237"/>
            <a:ext cx="5791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2" algn="r">
              <a:buClr>
                <a:schemeClr val="bg2">
                  <a:lumMod val="25000"/>
                </a:schemeClr>
              </a:buClr>
              <a:buSzPct val="85000"/>
            </a:pPr>
            <a:r>
              <a:rPr lang="en-US" sz="1400" dirty="0">
                <a:solidFill>
                  <a:schemeClr val="bg1"/>
                </a:solidFill>
              </a:rPr>
              <a:t>Administrator’s Recommendation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D68EF63-6EB5-4D79-B105-F0B2BB6E27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991739"/>
              </p:ext>
            </p:extLst>
          </p:nvPr>
        </p:nvGraphicFramePr>
        <p:xfrm>
          <a:off x="301752" y="1371600"/>
          <a:ext cx="8534398" cy="50014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4819">
                  <a:extLst>
                    <a:ext uri="{9D8B030D-6E8A-4147-A177-3AD203B41FA5}">
                      <a16:colId xmlns:a16="http://schemas.microsoft.com/office/drawing/2014/main" val="3699079142"/>
                    </a:ext>
                  </a:extLst>
                </a:gridCol>
                <a:gridCol w="592409">
                  <a:extLst>
                    <a:ext uri="{9D8B030D-6E8A-4147-A177-3AD203B41FA5}">
                      <a16:colId xmlns:a16="http://schemas.microsoft.com/office/drawing/2014/main" val="796348846"/>
                    </a:ext>
                  </a:extLst>
                </a:gridCol>
                <a:gridCol w="592409">
                  <a:extLst>
                    <a:ext uri="{9D8B030D-6E8A-4147-A177-3AD203B41FA5}">
                      <a16:colId xmlns:a16="http://schemas.microsoft.com/office/drawing/2014/main" val="1030065541"/>
                    </a:ext>
                  </a:extLst>
                </a:gridCol>
                <a:gridCol w="592409">
                  <a:extLst>
                    <a:ext uri="{9D8B030D-6E8A-4147-A177-3AD203B41FA5}">
                      <a16:colId xmlns:a16="http://schemas.microsoft.com/office/drawing/2014/main" val="4257297378"/>
                    </a:ext>
                  </a:extLst>
                </a:gridCol>
                <a:gridCol w="592409">
                  <a:extLst>
                    <a:ext uri="{9D8B030D-6E8A-4147-A177-3AD203B41FA5}">
                      <a16:colId xmlns:a16="http://schemas.microsoft.com/office/drawing/2014/main" val="1470598569"/>
                    </a:ext>
                  </a:extLst>
                </a:gridCol>
                <a:gridCol w="1184819">
                  <a:extLst>
                    <a:ext uri="{9D8B030D-6E8A-4147-A177-3AD203B41FA5}">
                      <a16:colId xmlns:a16="http://schemas.microsoft.com/office/drawing/2014/main" val="806442313"/>
                    </a:ext>
                  </a:extLst>
                </a:gridCol>
                <a:gridCol w="1184819">
                  <a:extLst>
                    <a:ext uri="{9D8B030D-6E8A-4147-A177-3AD203B41FA5}">
                      <a16:colId xmlns:a16="http://schemas.microsoft.com/office/drawing/2014/main" val="1569603362"/>
                    </a:ext>
                  </a:extLst>
                </a:gridCol>
                <a:gridCol w="1184819">
                  <a:extLst>
                    <a:ext uri="{9D8B030D-6E8A-4147-A177-3AD203B41FA5}">
                      <a16:colId xmlns:a16="http://schemas.microsoft.com/office/drawing/2014/main" val="3813683444"/>
                    </a:ext>
                  </a:extLst>
                </a:gridCol>
                <a:gridCol w="1425486">
                  <a:extLst>
                    <a:ext uri="{9D8B030D-6E8A-4147-A177-3AD203B41FA5}">
                      <a16:colId xmlns:a16="http://schemas.microsoft.com/office/drawing/2014/main" val="1222344694"/>
                    </a:ext>
                  </a:extLst>
                </a:gridCol>
              </a:tblGrid>
              <a:tr h="155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Priority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effectLst/>
                        </a:rPr>
                        <a:t>Project Name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u="none" strike="noStrike" dirty="0">
                          <a:effectLst/>
                        </a:rPr>
                        <a:t>Other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u="none" strike="noStrike" dirty="0">
                          <a:effectLst/>
                        </a:rPr>
                        <a:t>State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u="none" strike="noStrike" dirty="0">
                          <a:effectLst/>
                        </a:rPr>
                        <a:t>Total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0028048"/>
                  </a:ext>
                </a:extLst>
              </a:tr>
              <a:tr h="30721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</a:rPr>
                        <a:t>M35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Replace Housing Unit 4 Air Handling Units (Warm Springs Correctional Center)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3,166,020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3,166,020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20954"/>
                  </a:ext>
                </a:extLst>
              </a:tr>
              <a:tr h="30721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</a:rPr>
                        <a:t>M36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Install Sanitary Sewer Macerator (Florence McClure Women's Correctional Center)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1,011,322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1,011,322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9912667"/>
                  </a:ext>
                </a:extLst>
              </a:tr>
              <a:tr h="30721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</a:rPr>
                        <a:t>M37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Install Surveillance Cameras (Department of Motor Vehicles, North Decatur)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           1,316,090 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1,316,090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33041"/>
                  </a:ext>
                </a:extLst>
              </a:tr>
              <a:tr h="3072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M38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Replace Building 89 Chiller (Stewart Facility)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868,598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868,598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6524169"/>
                  </a:ext>
                </a:extLst>
              </a:tr>
              <a:tr h="30721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</a:rPr>
                        <a:t>M39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HVAC System Renovation (Nevada State Railroad Museum)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1,338,211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1,338,211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862496"/>
                  </a:ext>
                </a:extLst>
              </a:tr>
              <a:tr h="30721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</a:rPr>
                        <a:t>M40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Temperature Controls Replacement (Southern Nevada State Veterans Home)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445,600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445,600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849369"/>
                  </a:ext>
                </a:extLst>
              </a:tr>
              <a:tr h="307214"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M41</a:t>
                      </a: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Historic Pit House and Adobe Pueblos Repair (Lost City Museum)</a:t>
                      </a: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/>
                      <a:endParaRPr kumimoji="0"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/>
                      <a:r>
                        <a:rPr kumimoji="0"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370,808</a:t>
                      </a: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/>
                      <a:r>
                        <a:rPr kumimoji="0"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370,808</a:t>
                      </a: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246112"/>
                  </a:ext>
                </a:extLst>
              </a:tr>
              <a:tr h="30721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</a:rPr>
                        <a:t>M42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Network System Upgrade (Department of Education Building)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787,476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787,476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3658267"/>
                  </a:ext>
                </a:extLst>
              </a:tr>
              <a:tr h="45006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</a:rPr>
                        <a:t>M43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Domestic Hot Water System and Transformer Replacement (Nevada Army National Guard - Office of the Adjutant General)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              407,829 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472,682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880,511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529075"/>
                  </a:ext>
                </a:extLst>
              </a:tr>
              <a:tr h="30721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</a:rPr>
                        <a:t>M44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Computer Room Cooling System Upgrade (State Computer Facility)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           2,154,029 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2,154,029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105525"/>
                  </a:ext>
                </a:extLst>
              </a:tr>
              <a:tr h="30721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</a:rPr>
                        <a:t>M47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Recondition Water Storage Tank (Carlin Readiness Center)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              308,212 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286,576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594,788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713837"/>
                  </a:ext>
                </a:extLst>
              </a:tr>
              <a:tr h="3072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M48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Dome Renovation (Nevada State Capitol)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414,850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414,850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2383383"/>
                  </a:ext>
                </a:extLst>
              </a:tr>
              <a:tr h="3072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M49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Purchasing Warehouse Renovation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              969,423 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969,423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004956"/>
                  </a:ext>
                </a:extLst>
              </a:tr>
              <a:tr h="3072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u="none" strike="noStrike" dirty="0">
                          <a:effectLst/>
                        </a:rPr>
                        <a:t>Total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u="none" strike="noStrike" dirty="0">
                          <a:effectLst/>
                        </a:rPr>
                        <a:t>23,033,552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u="none" strike="noStrike" dirty="0">
                          <a:effectLst/>
                        </a:rPr>
                        <a:t>63,565,977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u="none" strike="noStrike" dirty="0">
                          <a:effectLst/>
                        </a:rPr>
                        <a:t>86,599,529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8477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3643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500" b="1" dirty="0">
                <a:solidFill>
                  <a:schemeClr val="accent2">
                    <a:lumMod val="75000"/>
                  </a:schemeClr>
                </a:solidFill>
              </a:rPr>
              <a:t>STATEWIDE PROGRAMS</a:t>
            </a:r>
            <a:br>
              <a:rPr lang="en-US" sz="25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500" b="1" dirty="0">
                <a:solidFill>
                  <a:schemeClr val="accent2">
                    <a:lumMod val="75000"/>
                  </a:schemeClr>
                </a:solidFill>
              </a:rPr>
              <a:t>(Non-Legal Deferred Maintenance)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CCDD5-C9AA-4D44-8B22-57D42E1A48A4}" type="slidenum">
              <a:rPr lang="en-US" smtClean="0"/>
              <a:t>11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AC59A54-5376-46BC-8432-36E076AF7D59}"/>
              </a:ext>
            </a:extLst>
          </p:cNvPr>
          <p:cNvSpPr/>
          <p:nvPr/>
        </p:nvSpPr>
        <p:spPr>
          <a:xfrm>
            <a:off x="-152400" y="6426237"/>
            <a:ext cx="5791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2">
              <a:buClr>
                <a:schemeClr val="bg2">
                  <a:lumMod val="25000"/>
                </a:schemeClr>
              </a:buClr>
              <a:buSzPct val="85000"/>
            </a:pPr>
            <a:r>
              <a:rPr lang="en-US" sz="1400" dirty="0">
                <a:solidFill>
                  <a:schemeClr val="bg1"/>
                </a:solidFill>
              </a:rPr>
              <a:t>Capital Improvement Projects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E4FC6E-486D-434E-9DE5-235032E67B49}"/>
              </a:ext>
            </a:extLst>
          </p:cNvPr>
          <p:cNvSpPr/>
          <p:nvPr/>
        </p:nvSpPr>
        <p:spPr>
          <a:xfrm>
            <a:off x="3099054" y="6426237"/>
            <a:ext cx="5791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2" algn="r">
              <a:buClr>
                <a:schemeClr val="bg2">
                  <a:lumMod val="25000"/>
                </a:schemeClr>
              </a:buClr>
              <a:buSzPct val="85000"/>
            </a:pPr>
            <a:r>
              <a:rPr lang="en-US" sz="1400" dirty="0">
                <a:solidFill>
                  <a:schemeClr val="bg1"/>
                </a:solidFill>
              </a:rPr>
              <a:t>Administrator’s Recommendation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34D24B-85DA-445B-876B-D3B8DFB0B3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431510"/>
              </p:ext>
            </p:extLst>
          </p:nvPr>
        </p:nvGraphicFramePr>
        <p:xfrm>
          <a:off x="301750" y="3074148"/>
          <a:ext cx="8534402" cy="18327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4819">
                  <a:extLst>
                    <a:ext uri="{9D8B030D-6E8A-4147-A177-3AD203B41FA5}">
                      <a16:colId xmlns:a16="http://schemas.microsoft.com/office/drawing/2014/main" val="1626108562"/>
                    </a:ext>
                  </a:extLst>
                </a:gridCol>
                <a:gridCol w="592410">
                  <a:extLst>
                    <a:ext uri="{9D8B030D-6E8A-4147-A177-3AD203B41FA5}">
                      <a16:colId xmlns:a16="http://schemas.microsoft.com/office/drawing/2014/main" val="3239247994"/>
                    </a:ext>
                  </a:extLst>
                </a:gridCol>
                <a:gridCol w="592410">
                  <a:extLst>
                    <a:ext uri="{9D8B030D-6E8A-4147-A177-3AD203B41FA5}">
                      <a16:colId xmlns:a16="http://schemas.microsoft.com/office/drawing/2014/main" val="3819158418"/>
                    </a:ext>
                  </a:extLst>
                </a:gridCol>
                <a:gridCol w="592410">
                  <a:extLst>
                    <a:ext uri="{9D8B030D-6E8A-4147-A177-3AD203B41FA5}">
                      <a16:colId xmlns:a16="http://schemas.microsoft.com/office/drawing/2014/main" val="2275600283"/>
                    </a:ext>
                  </a:extLst>
                </a:gridCol>
                <a:gridCol w="592410">
                  <a:extLst>
                    <a:ext uri="{9D8B030D-6E8A-4147-A177-3AD203B41FA5}">
                      <a16:colId xmlns:a16="http://schemas.microsoft.com/office/drawing/2014/main" val="232825141"/>
                    </a:ext>
                  </a:extLst>
                </a:gridCol>
                <a:gridCol w="1184819">
                  <a:extLst>
                    <a:ext uri="{9D8B030D-6E8A-4147-A177-3AD203B41FA5}">
                      <a16:colId xmlns:a16="http://schemas.microsoft.com/office/drawing/2014/main" val="1514374011"/>
                    </a:ext>
                  </a:extLst>
                </a:gridCol>
                <a:gridCol w="1184819">
                  <a:extLst>
                    <a:ext uri="{9D8B030D-6E8A-4147-A177-3AD203B41FA5}">
                      <a16:colId xmlns:a16="http://schemas.microsoft.com/office/drawing/2014/main" val="1260225312"/>
                    </a:ext>
                  </a:extLst>
                </a:gridCol>
                <a:gridCol w="1184819">
                  <a:extLst>
                    <a:ext uri="{9D8B030D-6E8A-4147-A177-3AD203B41FA5}">
                      <a16:colId xmlns:a16="http://schemas.microsoft.com/office/drawing/2014/main" val="1664320558"/>
                    </a:ext>
                  </a:extLst>
                </a:gridCol>
                <a:gridCol w="1425486">
                  <a:extLst>
                    <a:ext uri="{9D8B030D-6E8A-4147-A177-3AD203B41FA5}">
                      <a16:colId xmlns:a16="http://schemas.microsoft.com/office/drawing/2014/main" val="144993945"/>
                    </a:ext>
                  </a:extLst>
                </a:gridCol>
              </a:tblGrid>
              <a:tr h="1601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Priority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Project Name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Other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State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972069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S01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Statewide Roofing Program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7,516,078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7,516,078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250437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</a:rPr>
                        <a:t>S01w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Roofing Replacement (Nevada Department of Wildlife Las Vegas Headquarters)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              130,000 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586,612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716,612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562031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S04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Statewide Advance Planning Program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2,043,408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2,043,408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213458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S05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Statewide Paving Program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2,385,478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2,385,478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3096308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              130,000 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         12,531,576 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12,661,576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0920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3645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500" b="1" dirty="0">
                <a:solidFill>
                  <a:schemeClr val="accent2">
                    <a:lumMod val="75000"/>
                  </a:schemeClr>
                </a:solidFill>
              </a:rPr>
              <a:t>PRIORITIZING CRITERIA FOR</a:t>
            </a:r>
            <a:br>
              <a:rPr lang="en-US" sz="25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500" b="1" dirty="0">
                <a:solidFill>
                  <a:schemeClr val="accent2">
                    <a:lumMod val="75000"/>
                  </a:schemeClr>
                </a:solidFill>
              </a:rPr>
              <a:t>CAPITAL CONSTRUCTION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CCDD5-C9AA-4D44-8B22-57D42E1A48A4}" type="slidenum">
              <a:rPr lang="en-US" smtClean="0"/>
              <a:t>12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1831" y="1371600"/>
            <a:ext cx="8836914" cy="5390303"/>
          </a:xfrm>
        </p:spPr>
        <p:txBody>
          <a:bodyPr wrap="square" numCol="2" anchor="ctr">
            <a:noAutofit/>
          </a:bodyPr>
          <a:lstStyle/>
          <a:p>
            <a:pPr marL="457200" lvl="1" indent="-4572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rabicPeriod"/>
            </a:pPr>
            <a:r>
              <a:rPr lang="en-US" sz="1600" b="1" dirty="0">
                <a:solidFill>
                  <a:srgbClr val="002060"/>
                </a:solidFill>
              </a:rPr>
              <a:t>ESSENTIAL GOVERNMENT FACILITIES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lphaLcPeriod"/>
            </a:pPr>
            <a:r>
              <a:rPr lang="en-US" sz="1200" dirty="0">
                <a:solidFill>
                  <a:srgbClr val="002060"/>
                </a:solidFill>
              </a:rPr>
              <a:t>Institutional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lphaLcPeriod"/>
            </a:pPr>
            <a:r>
              <a:rPr lang="en-US" sz="1200" dirty="0">
                <a:solidFill>
                  <a:srgbClr val="002060"/>
                </a:solidFill>
              </a:rPr>
              <a:t>Governance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lphaLcPeriod"/>
            </a:pPr>
            <a:r>
              <a:rPr lang="en-US" sz="1200" dirty="0">
                <a:solidFill>
                  <a:srgbClr val="002060"/>
                </a:solidFill>
              </a:rPr>
              <a:t>Public Safety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lphaLcPeriod"/>
            </a:pPr>
            <a:r>
              <a:rPr lang="en-US" sz="1200" dirty="0">
                <a:solidFill>
                  <a:srgbClr val="002060"/>
                </a:solidFill>
              </a:rPr>
              <a:t>Nevada National Guard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lphaLcPeriod"/>
            </a:pPr>
            <a:r>
              <a:rPr lang="en-US" sz="1200" dirty="0">
                <a:solidFill>
                  <a:srgbClr val="002060"/>
                </a:solidFill>
              </a:rPr>
              <a:t>Nevada Division of Forestry (e.g., Fire &amp; Dispatch)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lphaLcPeriod"/>
            </a:pPr>
            <a:r>
              <a:rPr lang="en-US" sz="1200" dirty="0">
                <a:solidFill>
                  <a:srgbClr val="002060"/>
                </a:solidFill>
              </a:rPr>
              <a:t>Agriculture (e.g., Food Distribution)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lphaLcPeriod"/>
            </a:pPr>
            <a:r>
              <a:rPr lang="en-US" sz="1200" dirty="0">
                <a:solidFill>
                  <a:srgbClr val="002060"/>
                </a:solidFill>
              </a:rPr>
              <a:t>Department of Motor Vehicles</a:t>
            </a:r>
          </a:p>
          <a:p>
            <a:pPr marL="320040" lvl="2" indent="0">
              <a:buClr>
                <a:schemeClr val="bg2">
                  <a:lumMod val="25000"/>
                </a:schemeClr>
              </a:buClr>
              <a:buSzPct val="85000"/>
              <a:buNone/>
            </a:pPr>
            <a:endParaRPr lang="en-US" sz="1200" dirty="0">
              <a:solidFill>
                <a:srgbClr val="002060"/>
              </a:solidFill>
            </a:endParaRPr>
          </a:p>
          <a:p>
            <a:pPr marL="457200" lvl="1" indent="-4572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rabicPeriod"/>
            </a:pPr>
            <a:r>
              <a:rPr lang="en-US" sz="1600" b="1" dirty="0">
                <a:solidFill>
                  <a:srgbClr val="002060"/>
                </a:solidFill>
              </a:rPr>
              <a:t>OTHER FACILITIES</a:t>
            </a:r>
            <a:br>
              <a:rPr lang="en-US" sz="1600" b="1" dirty="0">
                <a:solidFill>
                  <a:srgbClr val="002060"/>
                </a:solidFill>
              </a:rPr>
            </a:br>
            <a:r>
              <a:rPr lang="en-US" sz="1600" b="1" dirty="0">
                <a:solidFill>
                  <a:srgbClr val="002060"/>
                </a:solidFill>
              </a:rPr>
              <a:t>(not in a prioritized order)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rabicPeriod"/>
            </a:pPr>
            <a:r>
              <a:rPr lang="en-US" sz="1200" dirty="0">
                <a:solidFill>
                  <a:srgbClr val="002060"/>
                </a:solidFill>
              </a:rPr>
              <a:t>Agriculture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rabicPeriod"/>
            </a:pPr>
            <a:r>
              <a:rPr lang="en-US" sz="1200" dirty="0">
                <a:solidFill>
                  <a:srgbClr val="002060"/>
                </a:solidFill>
              </a:rPr>
              <a:t>Nevada Division of Forestry (e.g., Tree Nursery)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rabicPeriod"/>
            </a:pPr>
            <a:r>
              <a:rPr lang="en-US" sz="1200" dirty="0">
                <a:solidFill>
                  <a:srgbClr val="002060"/>
                </a:solidFill>
              </a:rPr>
              <a:t>Administration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rabicPeriod"/>
            </a:pPr>
            <a:r>
              <a:rPr lang="en-US" sz="1200" dirty="0">
                <a:solidFill>
                  <a:srgbClr val="002060"/>
                </a:solidFill>
              </a:rPr>
              <a:t>Department of Wildlife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rabicPeriod"/>
            </a:pPr>
            <a:r>
              <a:rPr lang="en-US" sz="1200" dirty="0">
                <a:solidFill>
                  <a:srgbClr val="002060"/>
                </a:solidFill>
              </a:rPr>
              <a:t>Veterans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rabicPeriod"/>
            </a:pPr>
            <a:r>
              <a:rPr lang="en-US" sz="1200" dirty="0">
                <a:solidFill>
                  <a:srgbClr val="002060"/>
                </a:solidFill>
              </a:rPr>
              <a:t>Museums/Cultural Affairs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rabicPeriod"/>
            </a:pPr>
            <a:r>
              <a:rPr lang="en-US" sz="1200" dirty="0">
                <a:solidFill>
                  <a:srgbClr val="002060"/>
                </a:solidFill>
              </a:rPr>
              <a:t>Parks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rabicPeriod"/>
            </a:pPr>
            <a:r>
              <a:rPr lang="en-US" sz="1200" dirty="0">
                <a:solidFill>
                  <a:srgbClr val="002060"/>
                </a:solidFill>
              </a:rPr>
              <a:t>Higher Education</a:t>
            </a:r>
          </a:p>
          <a:p>
            <a:pPr marL="320040" lvl="2" indent="0">
              <a:buClr>
                <a:schemeClr val="bg2">
                  <a:lumMod val="25000"/>
                </a:schemeClr>
              </a:buClr>
              <a:buSzPct val="85000"/>
              <a:buNone/>
            </a:pPr>
            <a:endParaRPr lang="en-US" sz="1200" dirty="0">
              <a:solidFill>
                <a:srgbClr val="002060"/>
              </a:solidFill>
            </a:endParaRPr>
          </a:p>
          <a:p>
            <a:pPr marL="320040" lvl="2" indent="0">
              <a:buClr>
                <a:schemeClr val="bg2">
                  <a:lumMod val="25000"/>
                </a:schemeClr>
              </a:buClr>
              <a:buSzPct val="85000"/>
              <a:buNone/>
            </a:pPr>
            <a:endParaRPr lang="en-US" sz="1200" dirty="0">
              <a:solidFill>
                <a:srgbClr val="002060"/>
              </a:solidFill>
            </a:endParaRPr>
          </a:p>
          <a:p>
            <a:pPr marL="0" lvl="1" indent="0">
              <a:buClr>
                <a:schemeClr val="bg2">
                  <a:lumMod val="25000"/>
                </a:schemeClr>
              </a:buClr>
              <a:buSzPct val="85000"/>
              <a:buNone/>
            </a:pPr>
            <a:endParaRPr lang="en-US" sz="1600" b="1" dirty="0">
              <a:solidFill>
                <a:srgbClr val="002060"/>
              </a:solidFill>
            </a:endParaRPr>
          </a:p>
          <a:p>
            <a:pPr marL="0" lvl="1" indent="0">
              <a:buClr>
                <a:schemeClr val="bg2">
                  <a:lumMod val="25000"/>
                </a:schemeClr>
              </a:buClr>
              <a:buSzPct val="85000"/>
              <a:buNone/>
            </a:pPr>
            <a:r>
              <a:rPr lang="en-US" sz="1600" b="1" dirty="0">
                <a:solidFill>
                  <a:srgbClr val="002060"/>
                </a:solidFill>
              </a:rPr>
              <a:t>CONSIDERATIONS FOR PRIORITY</a:t>
            </a:r>
            <a:br>
              <a:rPr lang="en-US" sz="1600" b="1" dirty="0">
                <a:solidFill>
                  <a:srgbClr val="002060"/>
                </a:solidFill>
              </a:rPr>
            </a:br>
            <a:r>
              <a:rPr lang="en-US" sz="1600" b="1" dirty="0">
                <a:solidFill>
                  <a:srgbClr val="002060"/>
                </a:solidFill>
              </a:rPr>
              <a:t>(Applicable to Essential and Other facilities)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Mandated by Law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Life safety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FF&amp;E from previously funded construction projects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Commitments from Legislature (e.g., prior session continuation project)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Own vs. Lease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Percentage of non-State Funding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Required level of control (e.g., custody level etc.)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Level of service to the public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Facility Condition Needs Index (FCNI)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rabicPeriod"/>
            </a:pPr>
            <a:endParaRPr lang="en-US" sz="1200" dirty="0">
              <a:solidFill>
                <a:srgbClr val="002060"/>
              </a:solidFill>
            </a:endParaRPr>
          </a:p>
          <a:p>
            <a:pPr marL="548640" lvl="2">
              <a:buClr>
                <a:schemeClr val="accent1"/>
              </a:buClr>
              <a:buSzPct val="85000"/>
              <a:buFont typeface="Wingdings 2"/>
              <a:buChar char=""/>
            </a:pPr>
            <a:endParaRPr lang="en-US" sz="105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AFE8E1-D7EB-404C-98A7-B1974421BA38}"/>
              </a:ext>
            </a:extLst>
          </p:cNvPr>
          <p:cNvSpPr/>
          <p:nvPr/>
        </p:nvSpPr>
        <p:spPr>
          <a:xfrm>
            <a:off x="-152400" y="6426237"/>
            <a:ext cx="5791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2">
              <a:buClr>
                <a:schemeClr val="bg2">
                  <a:lumMod val="25000"/>
                </a:schemeClr>
              </a:buClr>
              <a:buSzPct val="85000"/>
            </a:pPr>
            <a:r>
              <a:rPr lang="en-US" sz="1400" dirty="0">
                <a:solidFill>
                  <a:schemeClr val="bg1"/>
                </a:solidFill>
              </a:rPr>
              <a:t>Capital Improvement Projects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2BD713-3ECB-4FCD-9E73-DC5AACF90E55}"/>
              </a:ext>
            </a:extLst>
          </p:cNvPr>
          <p:cNvSpPr/>
          <p:nvPr/>
        </p:nvSpPr>
        <p:spPr>
          <a:xfrm>
            <a:off x="3099054" y="6426237"/>
            <a:ext cx="5791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2" algn="r">
              <a:buClr>
                <a:schemeClr val="bg2">
                  <a:lumMod val="25000"/>
                </a:schemeClr>
              </a:buClr>
              <a:buSzPct val="85000"/>
            </a:pPr>
            <a:r>
              <a:rPr lang="en-US" sz="1400" dirty="0">
                <a:solidFill>
                  <a:schemeClr val="bg1"/>
                </a:solidFill>
              </a:rPr>
              <a:t>Administrator’s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1429561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b="1" dirty="0">
                <a:solidFill>
                  <a:schemeClr val="accent2">
                    <a:lumMod val="75000"/>
                  </a:schemeClr>
                </a:solidFill>
              </a:rPr>
              <a:t>CAPITAL CONSTRUCTION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CCDD5-C9AA-4D44-8B22-57D42E1A48A4}" type="slidenum">
              <a:rPr lang="en-US" smtClean="0"/>
              <a:t>13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AC59A54-5376-46BC-8432-36E076AF7D59}"/>
              </a:ext>
            </a:extLst>
          </p:cNvPr>
          <p:cNvSpPr/>
          <p:nvPr/>
        </p:nvSpPr>
        <p:spPr>
          <a:xfrm>
            <a:off x="-152400" y="6426237"/>
            <a:ext cx="5791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2">
              <a:buClr>
                <a:schemeClr val="bg2">
                  <a:lumMod val="25000"/>
                </a:schemeClr>
              </a:buClr>
              <a:buSzPct val="85000"/>
            </a:pPr>
            <a:r>
              <a:rPr lang="en-US" sz="1400" dirty="0">
                <a:solidFill>
                  <a:schemeClr val="bg1"/>
                </a:solidFill>
              </a:rPr>
              <a:t>Capital Improvement Projects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E4FC6E-486D-434E-9DE5-235032E67B49}"/>
              </a:ext>
            </a:extLst>
          </p:cNvPr>
          <p:cNvSpPr/>
          <p:nvPr/>
        </p:nvSpPr>
        <p:spPr>
          <a:xfrm>
            <a:off x="3099054" y="6426237"/>
            <a:ext cx="5791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2" algn="r">
              <a:buClr>
                <a:schemeClr val="bg2">
                  <a:lumMod val="25000"/>
                </a:schemeClr>
              </a:buClr>
              <a:buSzPct val="85000"/>
            </a:pPr>
            <a:r>
              <a:rPr lang="en-US" sz="1400" dirty="0">
                <a:solidFill>
                  <a:schemeClr val="bg1"/>
                </a:solidFill>
              </a:rPr>
              <a:t>Administrator’s Recommendation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B35D781-F0EB-4C6A-9804-B85FDC5F07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868731"/>
              </p:ext>
            </p:extLst>
          </p:nvPr>
        </p:nvGraphicFramePr>
        <p:xfrm>
          <a:off x="301751" y="1708808"/>
          <a:ext cx="8534402" cy="39406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4819">
                  <a:extLst>
                    <a:ext uri="{9D8B030D-6E8A-4147-A177-3AD203B41FA5}">
                      <a16:colId xmlns:a16="http://schemas.microsoft.com/office/drawing/2014/main" val="3982066181"/>
                    </a:ext>
                  </a:extLst>
                </a:gridCol>
                <a:gridCol w="592410">
                  <a:extLst>
                    <a:ext uri="{9D8B030D-6E8A-4147-A177-3AD203B41FA5}">
                      <a16:colId xmlns:a16="http://schemas.microsoft.com/office/drawing/2014/main" val="3337459953"/>
                    </a:ext>
                  </a:extLst>
                </a:gridCol>
                <a:gridCol w="592410">
                  <a:extLst>
                    <a:ext uri="{9D8B030D-6E8A-4147-A177-3AD203B41FA5}">
                      <a16:colId xmlns:a16="http://schemas.microsoft.com/office/drawing/2014/main" val="2391678935"/>
                    </a:ext>
                  </a:extLst>
                </a:gridCol>
                <a:gridCol w="592410">
                  <a:extLst>
                    <a:ext uri="{9D8B030D-6E8A-4147-A177-3AD203B41FA5}">
                      <a16:colId xmlns:a16="http://schemas.microsoft.com/office/drawing/2014/main" val="913839179"/>
                    </a:ext>
                  </a:extLst>
                </a:gridCol>
                <a:gridCol w="592410">
                  <a:extLst>
                    <a:ext uri="{9D8B030D-6E8A-4147-A177-3AD203B41FA5}">
                      <a16:colId xmlns:a16="http://schemas.microsoft.com/office/drawing/2014/main" val="4041359146"/>
                    </a:ext>
                  </a:extLst>
                </a:gridCol>
                <a:gridCol w="1184819">
                  <a:extLst>
                    <a:ext uri="{9D8B030D-6E8A-4147-A177-3AD203B41FA5}">
                      <a16:colId xmlns:a16="http://schemas.microsoft.com/office/drawing/2014/main" val="1454455372"/>
                    </a:ext>
                  </a:extLst>
                </a:gridCol>
                <a:gridCol w="1184819">
                  <a:extLst>
                    <a:ext uri="{9D8B030D-6E8A-4147-A177-3AD203B41FA5}">
                      <a16:colId xmlns:a16="http://schemas.microsoft.com/office/drawing/2014/main" val="994853427"/>
                    </a:ext>
                  </a:extLst>
                </a:gridCol>
                <a:gridCol w="1184819">
                  <a:extLst>
                    <a:ext uri="{9D8B030D-6E8A-4147-A177-3AD203B41FA5}">
                      <a16:colId xmlns:a16="http://schemas.microsoft.com/office/drawing/2014/main" val="1393696627"/>
                    </a:ext>
                  </a:extLst>
                </a:gridCol>
                <a:gridCol w="1425486">
                  <a:extLst>
                    <a:ext uri="{9D8B030D-6E8A-4147-A177-3AD203B41FA5}">
                      <a16:colId xmlns:a16="http://schemas.microsoft.com/office/drawing/2014/main" val="1211231767"/>
                    </a:ext>
                  </a:extLst>
                </a:gridCol>
              </a:tblGrid>
              <a:tr h="1601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Priority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Project Name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Other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State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431576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</a:rPr>
                        <a:t>C01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Heavy Equipment Repair Shop and Shop Renovation (Northern Region 2 Headquarters)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5,543,284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5,543,284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253494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</a:rPr>
                        <a:t>C02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Southern Nevada Fleet Services Maintenance Building (Grant Sawyer Site)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           9,305,815 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9,305,815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706495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</a:rPr>
                        <a:t>C03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Advance Planning: Washoe County Training Center Addition (Nevada Army National Guard)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19,693,000 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24,877,775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44,570,775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533597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</a:rPr>
                        <a:t>C04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Cave Creek Dam Rehabilitation (Cave Lake State Park)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           6,898,470 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2,614,544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9,513,014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3259771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</a:rPr>
                        <a:t>C05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Engineering Academic and Research Building  (UNLV)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         36,844,345 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36,844,345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73,688,690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534274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</a:rPr>
                        <a:t>C06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Hobart Reservoir Dam Rehabilitation (Marlette Lake Water System)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         10,000,000 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3,918,924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13,918,924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490058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</a:rPr>
                        <a:t>C07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Construct Organizational Parking (Washoe County Armory)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           1,008,385 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432,627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1,441,012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115059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C08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Purchase of Naval Reserve Center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              686,035 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3,795,470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4,481,505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2135793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C09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Comfort Stations at (Valley of Fire State Park)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816,297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816,297 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528529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84,436,050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78,843,266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163,279,316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230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044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b="1" dirty="0">
                <a:solidFill>
                  <a:schemeClr val="accent2">
                    <a:lumMod val="75000"/>
                  </a:schemeClr>
                </a:solidFill>
              </a:rPr>
              <a:t>CAPITAL CONSTRUCTION PLANNING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CCDD5-C9AA-4D44-8B22-57D42E1A48A4}" type="slidenum">
              <a:rPr lang="en-US" smtClean="0"/>
              <a:t>14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AC59A54-5376-46BC-8432-36E076AF7D59}"/>
              </a:ext>
            </a:extLst>
          </p:cNvPr>
          <p:cNvSpPr/>
          <p:nvPr/>
        </p:nvSpPr>
        <p:spPr>
          <a:xfrm>
            <a:off x="-152400" y="6426237"/>
            <a:ext cx="5791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2">
              <a:buClr>
                <a:schemeClr val="bg2">
                  <a:lumMod val="25000"/>
                </a:schemeClr>
              </a:buClr>
              <a:buSzPct val="85000"/>
            </a:pPr>
            <a:r>
              <a:rPr lang="en-US" sz="1400" dirty="0">
                <a:solidFill>
                  <a:schemeClr val="bg1"/>
                </a:solidFill>
              </a:rPr>
              <a:t>Capital Improvement Projects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E4FC6E-486D-434E-9DE5-235032E67B49}"/>
              </a:ext>
            </a:extLst>
          </p:cNvPr>
          <p:cNvSpPr/>
          <p:nvPr/>
        </p:nvSpPr>
        <p:spPr>
          <a:xfrm>
            <a:off x="3099054" y="6426237"/>
            <a:ext cx="5791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2" algn="r">
              <a:buClr>
                <a:schemeClr val="bg2">
                  <a:lumMod val="25000"/>
                </a:schemeClr>
              </a:buClr>
              <a:buSzPct val="85000"/>
            </a:pPr>
            <a:r>
              <a:rPr lang="en-US" sz="1400" dirty="0">
                <a:solidFill>
                  <a:schemeClr val="bg1"/>
                </a:solidFill>
              </a:rPr>
              <a:t>Administrator’s Recommendation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B370B95-F320-46CC-89A1-C1E3608BD7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869236"/>
              </p:ext>
            </p:extLst>
          </p:nvPr>
        </p:nvGraphicFramePr>
        <p:xfrm>
          <a:off x="301751" y="2706913"/>
          <a:ext cx="8534401" cy="2376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4819">
                  <a:extLst>
                    <a:ext uri="{9D8B030D-6E8A-4147-A177-3AD203B41FA5}">
                      <a16:colId xmlns:a16="http://schemas.microsoft.com/office/drawing/2014/main" val="3790709261"/>
                    </a:ext>
                  </a:extLst>
                </a:gridCol>
                <a:gridCol w="592410">
                  <a:extLst>
                    <a:ext uri="{9D8B030D-6E8A-4147-A177-3AD203B41FA5}">
                      <a16:colId xmlns:a16="http://schemas.microsoft.com/office/drawing/2014/main" val="2426531292"/>
                    </a:ext>
                  </a:extLst>
                </a:gridCol>
                <a:gridCol w="592410">
                  <a:extLst>
                    <a:ext uri="{9D8B030D-6E8A-4147-A177-3AD203B41FA5}">
                      <a16:colId xmlns:a16="http://schemas.microsoft.com/office/drawing/2014/main" val="4164438424"/>
                    </a:ext>
                  </a:extLst>
                </a:gridCol>
                <a:gridCol w="592410">
                  <a:extLst>
                    <a:ext uri="{9D8B030D-6E8A-4147-A177-3AD203B41FA5}">
                      <a16:colId xmlns:a16="http://schemas.microsoft.com/office/drawing/2014/main" val="2153960672"/>
                    </a:ext>
                  </a:extLst>
                </a:gridCol>
                <a:gridCol w="592410">
                  <a:extLst>
                    <a:ext uri="{9D8B030D-6E8A-4147-A177-3AD203B41FA5}">
                      <a16:colId xmlns:a16="http://schemas.microsoft.com/office/drawing/2014/main" val="3032652245"/>
                    </a:ext>
                  </a:extLst>
                </a:gridCol>
                <a:gridCol w="1184819">
                  <a:extLst>
                    <a:ext uri="{9D8B030D-6E8A-4147-A177-3AD203B41FA5}">
                      <a16:colId xmlns:a16="http://schemas.microsoft.com/office/drawing/2014/main" val="2691259995"/>
                    </a:ext>
                  </a:extLst>
                </a:gridCol>
                <a:gridCol w="1184819">
                  <a:extLst>
                    <a:ext uri="{9D8B030D-6E8A-4147-A177-3AD203B41FA5}">
                      <a16:colId xmlns:a16="http://schemas.microsoft.com/office/drawing/2014/main" val="588104319"/>
                    </a:ext>
                  </a:extLst>
                </a:gridCol>
                <a:gridCol w="1184819">
                  <a:extLst>
                    <a:ext uri="{9D8B030D-6E8A-4147-A177-3AD203B41FA5}">
                      <a16:colId xmlns:a16="http://schemas.microsoft.com/office/drawing/2014/main" val="520424189"/>
                    </a:ext>
                  </a:extLst>
                </a:gridCol>
                <a:gridCol w="1425485">
                  <a:extLst>
                    <a:ext uri="{9D8B030D-6E8A-4147-A177-3AD203B41FA5}">
                      <a16:colId xmlns:a16="http://schemas.microsoft.com/office/drawing/2014/main" val="2730474873"/>
                    </a:ext>
                  </a:extLst>
                </a:gridCol>
              </a:tblGrid>
              <a:tr h="1601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Priority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Project Name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Other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State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1095394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</a:rPr>
                        <a:t>P01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Advanced Planning: Grant Sawyer Office Building Remodel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5,388,617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5,388,617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793355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</a:rPr>
                        <a:t>P03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Advance Planning: Remodel &amp; Addition (Southern Nevada State Veterans Home)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           2,593,840 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1,635,877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4,229,717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0212527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</a:rPr>
                        <a:t>P04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Advance Planning - Headquarters Building (Department of Public Safety)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              211,327 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429,057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640,384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835586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</a:rPr>
                        <a:t>P05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Advance Planning: General Instruction Building (Floyd Edsall Training Center)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           4,266,000 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1,187,880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5,453,880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412471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</a:rPr>
                        <a:t>P06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Advance Planning: Department of Motor Vehicles Silverado Ranch Facility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           6,331,883 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6,331,883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683374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         13,403,050 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           8,641,432 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22,044,482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2450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174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b="1" dirty="0">
                <a:solidFill>
                  <a:schemeClr val="accent2">
                    <a:lumMod val="75000"/>
                  </a:schemeClr>
                </a:solidFill>
              </a:rPr>
              <a:t>ECONOMIC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CCDD5-C9AA-4D44-8B22-57D42E1A48A4}" type="slidenum">
              <a:rPr lang="en-US" smtClean="0"/>
              <a:t>15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AC59A54-5376-46BC-8432-36E076AF7D59}"/>
              </a:ext>
            </a:extLst>
          </p:cNvPr>
          <p:cNvSpPr/>
          <p:nvPr/>
        </p:nvSpPr>
        <p:spPr>
          <a:xfrm>
            <a:off x="-152400" y="6426237"/>
            <a:ext cx="5791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2">
              <a:buClr>
                <a:schemeClr val="bg2">
                  <a:lumMod val="25000"/>
                </a:schemeClr>
              </a:buClr>
              <a:buSzPct val="85000"/>
            </a:pPr>
            <a:r>
              <a:rPr lang="en-US" sz="1400" dirty="0">
                <a:solidFill>
                  <a:schemeClr val="bg1"/>
                </a:solidFill>
              </a:rPr>
              <a:t>Capital Improvement Projects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E4FC6E-486D-434E-9DE5-235032E67B49}"/>
              </a:ext>
            </a:extLst>
          </p:cNvPr>
          <p:cNvSpPr/>
          <p:nvPr/>
        </p:nvSpPr>
        <p:spPr>
          <a:xfrm>
            <a:off x="3099054" y="6426237"/>
            <a:ext cx="5791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2" algn="r">
              <a:buClr>
                <a:schemeClr val="bg2">
                  <a:lumMod val="25000"/>
                </a:schemeClr>
              </a:buClr>
              <a:buSzPct val="85000"/>
            </a:pPr>
            <a:r>
              <a:rPr lang="en-US" sz="1400" dirty="0">
                <a:solidFill>
                  <a:schemeClr val="bg1"/>
                </a:solidFill>
              </a:rPr>
              <a:t>Administrator’s Recommendation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2E1CBBE-A9F6-4C40-BB3A-36F31D9CC2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293709"/>
              </p:ext>
            </p:extLst>
          </p:nvPr>
        </p:nvGraphicFramePr>
        <p:xfrm>
          <a:off x="301751" y="2413440"/>
          <a:ext cx="8534401" cy="30670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4819">
                  <a:extLst>
                    <a:ext uri="{9D8B030D-6E8A-4147-A177-3AD203B41FA5}">
                      <a16:colId xmlns:a16="http://schemas.microsoft.com/office/drawing/2014/main" val="2410802908"/>
                    </a:ext>
                  </a:extLst>
                </a:gridCol>
                <a:gridCol w="592410">
                  <a:extLst>
                    <a:ext uri="{9D8B030D-6E8A-4147-A177-3AD203B41FA5}">
                      <a16:colId xmlns:a16="http://schemas.microsoft.com/office/drawing/2014/main" val="2396888355"/>
                    </a:ext>
                  </a:extLst>
                </a:gridCol>
                <a:gridCol w="592410">
                  <a:extLst>
                    <a:ext uri="{9D8B030D-6E8A-4147-A177-3AD203B41FA5}">
                      <a16:colId xmlns:a16="http://schemas.microsoft.com/office/drawing/2014/main" val="607181651"/>
                    </a:ext>
                  </a:extLst>
                </a:gridCol>
                <a:gridCol w="592410">
                  <a:extLst>
                    <a:ext uri="{9D8B030D-6E8A-4147-A177-3AD203B41FA5}">
                      <a16:colId xmlns:a16="http://schemas.microsoft.com/office/drawing/2014/main" val="3437922188"/>
                    </a:ext>
                  </a:extLst>
                </a:gridCol>
                <a:gridCol w="592410">
                  <a:extLst>
                    <a:ext uri="{9D8B030D-6E8A-4147-A177-3AD203B41FA5}">
                      <a16:colId xmlns:a16="http://schemas.microsoft.com/office/drawing/2014/main" val="757444736"/>
                    </a:ext>
                  </a:extLst>
                </a:gridCol>
                <a:gridCol w="1184819">
                  <a:extLst>
                    <a:ext uri="{9D8B030D-6E8A-4147-A177-3AD203B41FA5}">
                      <a16:colId xmlns:a16="http://schemas.microsoft.com/office/drawing/2014/main" val="3456718996"/>
                    </a:ext>
                  </a:extLst>
                </a:gridCol>
                <a:gridCol w="1184819">
                  <a:extLst>
                    <a:ext uri="{9D8B030D-6E8A-4147-A177-3AD203B41FA5}">
                      <a16:colId xmlns:a16="http://schemas.microsoft.com/office/drawing/2014/main" val="1831479007"/>
                    </a:ext>
                  </a:extLst>
                </a:gridCol>
                <a:gridCol w="1184819">
                  <a:extLst>
                    <a:ext uri="{9D8B030D-6E8A-4147-A177-3AD203B41FA5}">
                      <a16:colId xmlns:a16="http://schemas.microsoft.com/office/drawing/2014/main" val="2236461728"/>
                    </a:ext>
                  </a:extLst>
                </a:gridCol>
                <a:gridCol w="1425485">
                  <a:extLst>
                    <a:ext uri="{9D8B030D-6E8A-4147-A177-3AD203B41FA5}">
                      <a16:colId xmlns:a16="http://schemas.microsoft.com/office/drawing/2014/main" val="1918441485"/>
                    </a:ext>
                  </a:extLst>
                </a:gridCol>
              </a:tblGrid>
              <a:tr h="1601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Priority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Project Name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Other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State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1020982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E01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Loading dock (North Las Vegas Readiness Center)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              332,105 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147,190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479,295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369679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</a:rPr>
                        <a:t>E02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Replace Overhead Doors, Maintenance Building (Carlin Readiness Center)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              237,208 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281,940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519,148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5143726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</a:rPr>
                        <a:t>E03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Upgrade Interior Lighting (Las Vegas Readiness Center)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              666,907 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292,190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959,097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783254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E04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Security Fence Addition (Carlin Readiness Center)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              732,758 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666,080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1,398,838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3665169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E05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Security Fencing (Floyd Edsall Training Center)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           1,113,106 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                 75,961 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1,189,067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898286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</a:rPr>
                        <a:t>E06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Interior and Exterior Door Replacement (Clark County Armory)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              624,022 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              724,161 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u="none" strike="noStrike" dirty="0">
                          <a:effectLst/>
                        </a:rPr>
                        <a:t>1,348,183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811907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E07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Covered Patio (Clark County Armory)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              127,310 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              149,165 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276,475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631198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           3,833,416 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           2,336,687 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u="none" strike="noStrike" dirty="0">
                          <a:effectLst/>
                        </a:rPr>
                        <a:t>6,170,103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805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840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500" b="1" dirty="0">
                <a:solidFill>
                  <a:schemeClr val="accent2">
                    <a:lumMod val="75000"/>
                  </a:schemeClr>
                </a:solidFill>
              </a:rPr>
              <a:t>2021 CIP PRIORITIES SUMMARY</a:t>
            </a:r>
            <a:br>
              <a:rPr lang="en-US" sz="25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500" b="1" dirty="0">
                <a:solidFill>
                  <a:schemeClr val="accent2">
                    <a:lumMod val="75000"/>
                  </a:schemeClr>
                </a:solidFill>
              </a:rPr>
              <a:t>BY PRIORITY/PROJECT GROUPINGS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CCDD5-C9AA-4D44-8B22-57D42E1A48A4}" type="slidenum">
              <a:rPr lang="en-US" smtClean="0"/>
              <a:t>16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AC59A54-5376-46BC-8432-36E076AF7D59}"/>
              </a:ext>
            </a:extLst>
          </p:cNvPr>
          <p:cNvSpPr/>
          <p:nvPr/>
        </p:nvSpPr>
        <p:spPr>
          <a:xfrm>
            <a:off x="-152400" y="6426237"/>
            <a:ext cx="5791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2">
              <a:buClr>
                <a:schemeClr val="bg2">
                  <a:lumMod val="25000"/>
                </a:schemeClr>
              </a:buClr>
              <a:buSzPct val="85000"/>
            </a:pPr>
            <a:r>
              <a:rPr lang="en-US" sz="1400" dirty="0">
                <a:solidFill>
                  <a:schemeClr val="bg1"/>
                </a:solidFill>
              </a:rPr>
              <a:t>Capital Improvement Projects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E4FC6E-486D-434E-9DE5-235032E67B49}"/>
              </a:ext>
            </a:extLst>
          </p:cNvPr>
          <p:cNvSpPr/>
          <p:nvPr/>
        </p:nvSpPr>
        <p:spPr>
          <a:xfrm>
            <a:off x="3099054" y="6426237"/>
            <a:ext cx="5791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2" algn="r">
              <a:buClr>
                <a:schemeClr val="bg2">
                  <a:lumMod val="25000"/>
                </a:schemeClr>
              </a:buClr>
              <a:buSzPct val="85000"/>
            </a:pPr>
            <a:r>
              <a:rPr lang="en-US" sz="1400" dirty="0">
                <a:solidFill>
                  <a:schemeClr val="bg1"/>
                </a:solidFill>
              </a:rPr>
              <a:t>Administrator’s Recommendation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121C760-8A80-4399-9F9C-AFA0A76578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287028"/>
              </p:ext>
            </p:extLst>
          </p:nvPr>
        </p:nvGraphicFramePr>
        <p:xfrm>
          <a:off x="282702" y="2183048"/>
          <a:ext cx="8534398" cy="33958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6104">
                  <a:extLst>
                    <a:ext uri="{9D8B030D-6E8A-4147-A177-3AD203B41FA5}">
                      <a16:colId xmlns:a16="http://schemas.microsoft.com/office/drawing/2014/main" val="3305747052"/>
                    </a:ext>
                  </a:extLst>
                </a:gridCol>
                <a:gridCol w="636104">
                  <a:extLst>
                    <a:ext uri="{9D8B030D-6E8A-4147-A177-3AD203B41FA5}">
                      <a16:colId xmlns:a16="http://schemas.microsoft.com/office/drawing/2014/main" val="1907941961"/>
                    </a:ext>
                  </a:extLst>
                </a:gridCol>
                <a:gridCol w="636104">
                  <a:extLst>
                    <a:ext uri="{9D8B030D-6E8A-4147-A177-3AD203B41FA5}">
                      <a16:colId xmlns:a16="http://schemas.microsoft.com/office/drawing/2014/main" val="171568540"/>
                    </a:ext>
                  </a:extLst>
                </a:gridCol>
                <a:gridCol w="636104">
                  <a:extLst>
                    <a:ext uri="{9D8B030D-6E8A-4147-A177-3AD203B41FA5}">
                      <a16:colId xmlns:a16="http://schemas.microsoft.com/office/drawing/2014/main" val="824438294"/>
                    </a:ext>
                  </a:extLst>
                </a:gridCol>
                <a:gridCol w="636104">
                  <a:extLst>
                    <a:ext uri="{9D8B030D-6E8A-4147-A177-3AD203B41FA5}">
                      <a16:colId xmlns:a16="http://schemas.microsoft.com/office/drawing/2014/main" val="3241236312"/>
                    </a:ext>
                  </a:extLst>
                </a:gridCol>
                <a:gridCol w="1272209">
                  <a:extLst>
                    <a:ext uri="{9D8B030D-6E8A-4147-A177-3AD203B41FA5}">
                      <a16:colId xmlns:a16="http://schemas.microsoft.com/office/drawing/2014/main" val="1335727499"/>
                    </a:ext>
                  </a:extLst>
                </a:gridCol>
                <a:gridCol w="636104">
                  <a:extLst>
                    <a:ext uri="{9D8B030D-6E8A-4147-A177-3AD203B41FA5}">
                      <a16:colId xmlns:a16="http://schemas.microsoft.com/office/drawing/2014/main" val="2701127580"/>
                    </a:ext>
                  </a:extLst>
                </a:gridCol>
                <a:gridCol w="1272209">
                  <a:extLst>
                    <a:ext uri="{9D8B030D-6E8A-4147-A177-3AD203B41FA5}">
                      <a16:colId xmlns:a16="http://schemas.microsoft.com/office/drawing/2014/main" val="27428619"/>
                    </a:ext>
                  </a:extLst>
                </a:gridCol>
                <a:gridCol w="636104">
                  <a:extLst>
                    <a:ext uri="{9D8B030D-6E8A-4147-A177-3AD203B41FA5}">
                      <a16:colId xmlns:a16="http://schemas.microsoft.com/office/drawing/2014/main" val="2688460723"/>
                    </a:ext>
                  </a:extLst>
                </a:gridCol>
                <a:gridCol w="636104">
                  <a:extLst>
                    <a:ext uri="{9D8B030D-6E8A-4147-A177-3AD203B41FA5}">
                      <a16:colId xmlns:a16="http://schemas.microsoft.com/office/drawing/2014/main" val="2129693463"/>
                    </a:ext>
                  </a:extLst>
                </a:gridCol>
                <a:gridCol w="901148">
                  <a:extLst>
                    <a:ext uri="{9D8B030D-6E8A-4147-A177-3AD203B41FA5}">
                      <a16:colId xmlns:a16="http://schemas.microsoft.com/office/drawing/2014/main" val="798764452"/>
                    </a:ext>
                  </a:extLst>
                </a:gridCol>
              </a:tblGrid>
              <a:tr h="36998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>
                          <a:effectLst/>
                        </a:rPr>
                        <a:t>Priority Item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300" b="1" u="none" strike="noStrike" dirty="0">
                          <a:effectLst/>
                        </a:rPr>
                        <a:t> </a:t>
                      </a:r>
                      <a:endParaRPr lang="en-US" sz="2300" b="1" i="0" u="none" strike="noStrike" dirty="0">
                        <a:solidFill>
                          <a:srgbClr val="4472C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300" b="1" u="none" strike="noStrike" dirty="0">
                          <a:effectLst/>
                        </a:rPr>
                        <a:t> </a:t>
                      </a:r>
                      <a:endParaRPr lang="en-US" sz="2300" b="1" i="0" u="none" strike="noStrike" dirty="0">
                        <a:solidFill>
                          <a:srgbClr val="4472C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300" b="1" u="none" strike="noStrike" dirty="0">
                          <a:effectLst/>
                        </a:rPr>
                        <a:t> </a:t>
                      </a:r>
                      <a:endParaRPr lang="en-US" sz="2300" b="1" i="0" u="none" strike="noStrike" dirty="0">
                        <a:solidFill>
                          <a:srgbClr val="4472C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 dirty="0">
                          <a:effectLst/>
                        </a:rPr>
                        <a:t>Other Funding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 dirty="0">
                          <a:effectLst/>
                        </a:rPr>
                        <a:t>State Funding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 dirty="0">
                          <a:effectLst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69598"/>
                  </a:ext>
                </a:extLst>
              </a:tr>
              <a:tr h="369988"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Deferred Maintenance (Legal)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    2,300,000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8,542,116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10,842,116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365515"/>
                  </a:ext>
                </a:extLst>
              </a:tr>
              <a:tr h="369988"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Deferred Maintenance (Continuation)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57,748,830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57,748,830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096104"/>
                  </a:ext>
                </a:extLst>
              </a:tr>
              <a:tr h="369988"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Deferred Maintenance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300" u="none" strike="noStrike" dirty="0">
                          <a:effectLst/>
                        </a:rPr>
                        <a:t> </a:t>
                      </a:r>
                      <a:endParaRPr lang="en-US" sz="2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23,033,552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63,565,977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86,599,529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513956"/>
                  </a:ext>
                </a:extLst>
              </a:tr>
              <a:tr h="369988"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Statewide Programs (Non-Legal)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        130,000 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  12,531,576 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       12,661,576 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1348761"/>
                  </a:ext>
                </a:extLst>
              </a:tr>
              <a:tr h="369988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Capital Construction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300" u="none" strike="noStrike" dirty="0">
                          <a:effectLst/>
                        </a:rPr>
                        <a:t> </a:t>
                      </a:r>
                      <a:endParaRPr lang="en-US" sz="23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300" u="none" strike="noStrike" dirty="0">
                          <a:effectLst/>
                        </a:rPr>
                        <a:t> </a:t>
                      </a:r>
                      <a:endParaRPr lang="en-US" sz="23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  84,436,050 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  78,843,266 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     163,279,316 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6509518"/>
                  </a:ext>
                </a:extLst>
              </a:tr>
              <a:tr h="369988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Planning Projects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300" u="none" strike="noStrike" dirty="0">
                          <a:effectLst/>
                        </a:rPr>
                        <a:t> </a:t>
                      </a:r>
                      <a:endParaRPr lang="en-US" sz="23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300" u="none" strike="noStrike" dirty="0">
                          <a:effectLst/>
                        </a:rPr>
                        <a:t> </a:t>
                      </a:r>
                      <a:endParaRPr lang="en-US" sz="23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  13,403,050 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    8,641,432 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       22,044,482 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6769646"/>
                  </a:ext>
                </a:extLst>
              </a:tr>
              <a:tr h="369988"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Economic Development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300" u="none" strike="noStrike" dirty="0">
                          <a:effectLst/>
                        </a:rPr>
                        <a:t> </a:t>
                      </a:r>
                      <a:endParaRPr lang="en-US" sz="23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    3,833,416 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    2,336,687 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           6,170,103 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083940"/>
                  </a:ext>
                </a:extLst>
              </a:tr>
              <a:tr h="36998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300" b="1" u="none" strike="noStrike" dirty="0">
                          <a:effectLst/>
                        </a:rPr>
                        <a:t> </a:t>
                      </a:r>
                      <a:endParaRPr lang="en-US" sz="2300" b="1" i="0" u="none" strike="noStrike" dirty="0">
                        <a:solidFill>
                          <a:srgbClr val="4472C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300" b="1" u="none" strike="noStrike" dirty="0">
                          <a:effectLst/>
                        </a:rPr>
                        <a:t> </a:t>
                      </a:r>
                      <a:endParaRPr lang="en-US" sz="2300" b="1" i="0" u="none" strike="noStrike" dirty="0">
                        <a:solidFill>
                          <a:srgbClr val="4472C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1400" b="1" u="none" strike="noStrike" dirty="0">
                          <a:effectLst/>
                        </a:rPr>
                        <a:t>Grand Total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1" u="none" strike="noStrike" dirty="0">
                          <a:effectLst/>
                        </a:rPr>
                        <a:t> 127,136,068 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1" u="none" strike="noStrike" dirty="0">
                          <a:effectLst/>
                        </a:rPr>
                        <a:t> 232,209,884 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1400" b="1" u="none" strike="noStrike" dirty="0">
                          <a:effectLst/>
                        </a:rPr>
                        <a:t>      359,345,952 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0" marR="9250" marT="92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94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5355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2601279-375C-4C23-A5F6-8E43FDA49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CCDD5-C9AA-4D44-8B22-57D42E1A48A4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77F2C4-CB6F-4C28-B51C-CAC5909ED8CE}"/>
              </a:ext>
            </a:extLst>
          </p:cNvPr>
          <p:cNvSpPr/>
          <p:nvPr/>
        </p:nvSpPr>
        <p:spPr>
          <a:xfrm>
            <a:off x="3256576" y="2785717"/>
            <a:ext cx="2630848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>
              <a:buClr>
                <a:schemeClr val="bg2">
                  <a:lumMod val="25000"/>
                </a:schemeClr>
              </a:buClr>
            </a:pPr>
            <a:r>
              <a:rPr lang="en-US" sz="3600" b="1" dirty="0">
                <a:solidFill>
                  <a:schemeClr val="bg2">
                    <a:lumMod val="25000"/>
                  </a:schemeClr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379659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b="1" dirty="0">
                <a:solidFill>
                  <a:schemeClr val="accent2">
                    <a:lumMod val="75000"/>
                  </a:schemeClr>
                </a:solidFill>
              </a:rPr>
              <a:t>OUTLINE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CCDD5-C9AA-4D44-8B22-57D42E1A48A4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16202" y="1905000"/>
            <a:ext cx="5948172" cy="4829014"/>
          </a:xfrm>
        </p:spPr>
        <p:txBody>
          <a:bodyPr wrap="square" anchor="ctr">
            <a:spAutoFit/>
          </a:bodyPr>
          <a:lstStyle/>
          <a:p>
            <a:pPr marL="0" indent="0" algn="ctr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Vision - Mission - Philosophy</a:t>
            </a:r>
          </a:p>
          <a:p>
            <a:pPr>
              <a:buClr>
                <a:schemeClr val="bg2">
                  <a:lumMod val="25000"/>
                </a:schemeClr>
              </a:buClr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Deferred Maintenance Overview</a:t>
            </a:r>
          </a:p>
          <a:p>
            <a:pPr>
              <a:buClr>
                <a:schemeClr val="bg2">
                  <a:lumMod val="25000"/>
                </a:schemeClr>
              </a:buClr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Prioritization of Projects</a:t>
            </a:r>
          </a:p>
          <a:p>
            <a:pPr lvl="1">
              <a:buClr>
                <a:schemeClr val="bg2">
                  <a:lumMod val="25000"/>
                </a:schemeClr>
              </a:buClr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Deferred Maintenance</a:t>
            </a:r>
          </a:p>
          <a:p>
            <a:pPr lvl="1">
              <a:buClr>
                <a:schemeClr val="bg2">
                  <a:lumMod val="25000"/>
                </a:schemeClr>
              </a:buClr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Capital Construction</a:t>
            </a:r>
          </a:p>
          <a:p>
            <a:pPr lvl="1">
              <a:buClr>
                <a:schemeClr val="bg2">
                  <a:lumMod val="25000"/>
                </a:schemeClr>
              </a:buClr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Economic Development</a:t>
            </a:r>
            <a:endParaRPr lang="en-US" sz="1600" b="1" dirty="0">
              <a:solidFill>
                <a:schemeClr val="bg2">
                  <a:lumMod val="25000"/>
                </a:schemeClr>
              </a:solidFill>
            </a:endParaRPr>
          </a:p>
          <a:p>
            <a:pPr marL="274320" lvl="1" indent="0">
              <a:buNone/>
            </a:pPr>
            <a:endParaRPr lang="en-US" sz="1500" b="1" dirty="0"/>
          </a:p>
          <a:p>
            <a:pPr marL="274320" lvl="1" indent="0">
              <a:buNone/>
            </a:pPr>
            <a:endParaRPr lang="en-US" sz="1500" b="1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1500" b="1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1500" b="1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7A3B97-BB80-4B02-92F5-13F1F6BC0560}"/>
              </a:ext>
            </a:extLst>
          </p:cNvPr>
          <p:cNvSpPr/>
          <p:nvPr/>
        </p:nvSpPr>
        <p:spPr>
          <a:xfrm>
            <a:off x="-152400" y="6426237"/>
            <a:ext cx="5791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2">
              <a:buClr>
                <a:schemeClr val="bg2">
                  <a:lumMod val="25000"/>
                </a:schemeClr>
              </a:buClr>
              <a:buSzPct val="85000"/>
            </a:pPr>
            <a:r>
              <a:rPr lang="en-US" sz="1400" dirty="0">
                <a:solidFill>
                  <a:schemeClr val="bg1"/>
                </a:solidFill>
              </a:rPr>
              <a:t>Capital Improvement Projects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A4DDAE-141C-4BB8-BCB8-D4671FF34032}"/>
              </a:ext>
            </a:extLst>
          </p:cNvPr>
          <p:cNvSpPr/>
          <p:nvPr/>
        </p:nvSpPr>
        <p:spPr>
          <a:xfrm>
            <a:off x="3099054" y="6426237"/>
            <a:ext cx="5791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2" algn="r">
              <a:buClr>
                <a:schemeClr val="bg2">
                  <a:lumMod val="25000"/>
                </a:schemeClr>
              </a:buClr>
              <a:buSzPct val="85000"/>
            </a:pPr>
            <a:r>
              <a:rPr lang="en-US" sz="1400" dirty="0">
                <a:solidFill>
                  <a:schemeClr val="bg1"/>
                </a:solidFill>
              </a:rPr>
              <a:t>Administrator’s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4245221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b="1" dirty="0">
                <a:solidFill>
                  <a:schemeClr val="accent2">
                    <a:lumMod val="75000"/>
                  </a:schemeClr>
                </a:solidFill>
              </a:rPr>
              <a:t>VISION-MISSION-PHILOSOPHY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CCDD5-C9AA-4D44-8B22-57D42E1A48A4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5864" y="2057400"/>
            <a:ext cx="8308848" cy="3557897"/>
          </a:xfrm>
        </p:spPr>
        <p:txBody>
          <a:bodyPr wrap="square" anchor="ctr">
            <a:spAutoFit/>
          </a:bodyPr>
          <a:lstStyle/>
          <a:p>
            <a:pPr marL="274320" lvl="1" indent="0">
              <a:buNone/>
            </a:pPr>
            <a:endParaRPr lang="en-US" sz="1600" b="1" dirty="0">
              <a:solidFill>
                <a:srgbClr val="002060"/>
              </a:solidFill>
            </a:endParaRPr>
          </a:p>
          <a:p>
            <a:pPr marL="274320" lvl="1">
              <a:buClr>
                <a:schemeClr val="bg2">
                  <a:lumMod val="25000"/>
                </a:schemeClr>
              </a:buClr>
              <a:buSzPct val="85000"/>
              <a:buFont typeface="Wingdings 2"/>
              <a:buChar char=""/>
            </a:pPr>
            <a:r>
              <a:rPr lang="en-US" sz="2700" b="1" dirty="0">
                <a:solidFill>
                  <a:srgbClr val="002060"/>
                </a:solidFill>
              </a:rPr>
              <a:t>Vision:</a:t>
            </a:r>
          </a:p>
          <a:p>
            <a:pPr marL="548640" lvl="2">
              <a:buClr>
                <a:schemeClr val="bg2">
                  <a:lumMod val="25000"/>
                </a:schemeClr>
              </a:buClr>
              <a:buSzPct val="85000"/>
              <a:buFont typeface="Wingdings 2"/>
              <a:buChar char=""/>
            </a:pPr>
            <a:r>
              <a:rPr lang="en-US" dirty="0">
                <a:solidFill>
                  <a:srgbClr val="002060"/>
                </a:solidFill>
              </a:rPr>
              <a:t>State agencies will occupy exemplary facilities.</a:t>
            </a:r>
          </a:p>
          <a:p>
            <a:pPr marL="274320" lvl="1">
              <a:buClr>
                <a:schemeClr val="bg2">
                  <a:lumMod val="25000"/>
                </a:schemeClr>
              </a:buClr>
              <a:buSzPct val="85000"/>
              <a:buFont typeface="Wingdings 2"/>
              <a:buChar char=""/>
            </a:pPr>
            <a:r>
              <a:rPr lang="en-US" sz="2700" b="1" dirty="0">
                <a:solidFill>
                  <a:srgbClr val="002060"/>
                </a:solidFill>
              </a:rPr>
              <a:t>Mission:</a:t>
            </a:r>
          </a:p>
          <a:p>
            <a:pPr marL="548640" lvl="2">
              <a:buClr>
                <a:schemeClr val="bg2">
                  <a:lumMod val="25000"/>
                </a:schemeClr>
              </a:buClr>
              <a:buSzPct val="85000"/>
              <a:buFont typeface="Wingdings 2"/>
              <a:buChar char=""/>
            </a:pPr>
            <a:r>
              <a:rPr lang="en-US" dirty="0">
                <a:solidFill>
                  <a:srgbClr val="002060"/>
                </a:solidFill>
              </a:rPr>
              <a:t>To provide well-planned, efficient, and safe facilities to State Agencies so they can effectively administer their programs.</a:t>
            </a:r>
          </a:p>
          <a:p>
            <a:pPr marL="274320" lvl="1">
              <a:buClr>
                <a:schemeClr val="bg2">
                  <a:lumMod val="25000"/>
                </a:schemeClr>
              </a:buClr>
              <a:buSzPct val="85000"/>
              <a:buFont typeface="Wingdings 2"/>
              <a:buChar char=""/>
            </a:pPr>
            <a:r>
              <a:rPr lang="en-US" sz="2700" b="1" dirty="0">
                <a:solidFill>
                  <a:srgbClr val="002060"/>
                </a:solidFill>
              </a:rPr>
              <a:t>Philosophy:</a:t>
            </a:r>
          </a:p>
          <a:p>
            <a:pPr marL="548640" lvl="2">
              <a:buClr>
                <a:schemeClr val="bg2">
                  <a:lumMod val="25000"/>
                </a:schemeClr>
              </a:buClr>
              <a:buSzPct val="85000"/>
              <a:buFont typeface="Wingdings 2"/>
              <a:buChar char=""/>
            </a:pPr>
            <a:r>
              <a:rPr lang="en-US" dirty="0">
                <a:solidFill>
                  <a:srgbClr val="002060"/>
                </a:solidFill>
              </a:rPr>
              <a:t>We work as a team to build consensus, take pride in our work, and serve with humility.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72768E-13DD-429F-8CE2-50D6712DC2A2}"/>
              </a:ext>
            </a:extLst>
          </p:cNvPr>
          <p:cNvSpPr/>
          <p:nvPr/>
        </p:nvSpPr>
        <p:spPr>
          <a:xfrm>
            <a:off x="-152400" y="6426237"/>
            <a:ext cx="5791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2">
              <a:buClr>
                <a:schemeClr val="bg2">
                  <a:lumMod val="25000"/>
                </a:schemeClr>
              </a:buClr>
              <a:buSzPct val="85000"/>
            </a:pPr>
            <a:r>
              <a:rPr lang="en-US" sz="1400" dirty="0">
                <a:solidFill>
                  <a:schemeClr val="bg1"/>
                </a:solidFill>
              </a:rPr>
              <a:t>Capital Improvement Projects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75182C-9A83-41A9-98B6-89CCA93B144A}"/>
              </a:ext>
            </a:extLst>
          </p:cNvPr>
          <p:cNvSpPr/>
          <p:nvPr/>
        </p:nvSpPr>
        <p:spPr>
          <a:xfrm>
            <a:off x="3099054" y="6426237"/>
            <a:ext cx="5791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2" algn="r">
              <a:buClr>
                <a:schemeClr val="bg2">
                  <a:lumMod val="25000"/>
                </a:schemeClr>
              </a:buClr>
              <a:buSzPct val="85000"/>
            </a:pPr>
            <a:r>
              <a:rPr lang="en-US" sz="1400" dirty="0">
                <a:solidFill>
                  <a:schemeClr val="bg1"/>
                </a:solidFill>
              </a:rPr>
              <a:t>Administrator’s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1168969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500" b="1" dirty="0">
                <a:solidFill>
                  <a:schemeClr val="accent2">
                    <a:lumMod val="75000"/>
                  </a:schemeClr>
                </a:solidFill>
              </a:rPr>
              <a:t>DEFERRED MAINTENANCE OVERVIEW</a:t>
            </a:r>
            <a:br>
              <a:rPr lang="en-US" sz="25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500" b="1" dirty="0">
                <a:solidFill>
                  <a:schemeClr val="accent2">
                    <a:lumMod val="75000"/>
                  </a:schemeClr>
                </a:solidFill>
              </a:rPr>
              <a:t>(millions)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CCDD5-C9AA-4D44-8B22-57D42E1A48A4}" type="slidenum">
              <a:rPr lang="en-US" smtClean="0"/>
              <a:t>4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B9C6BC7-4D0C-4B90-984D-F0FDA40EEFD0}"/>
              </a:ext>
            </a:extLst>
          </p:cNvPr>
          <p:cNvSpPr/>
          <p:nvPr/>
        </p:nvSpPr>
        <p:spPr>
          <a:xfrm>
            <a:off x="-152400" y="6426237"/>
            <a:ext cx="5791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2">
              <a:buClr>
                <a:schemeClr val="bg2">
                  <a:lumMod val="25000"/>
                </a:schemeClr>
              </a:buClr>
              <a:buSzPct val="85000"/>
            </a:pPr>
            <a:r>
              <a:rPr lang="en-US" sz="1400" dirty="0">
                <a:solidFill>
                  <a:schemeClr val="bg1"/>
                </a:solidFill>
              </a:rPr>
              <a:t>Capital Improvement Projects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4E5708-7C64-4A8C-9CF8-CEDA6E936AA8}"/>
              </a:ext>
            </a:extLst>
          </p:cNvPr>
          <p:cNvSpPr/>
          <p:nvPr/>
        </p:nvSpPr>
        <p:spPr>
          <a:xfrm>
            <a:off x="3099054" y="6426237"/>
            <a:ext cx="5791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2" algn="r">
              <a:buClr>
                <a:schemeClr val="bg2">
                  <a:lumMod val="25000"/>
                </a:schemeClr>
              </a:buClr>
              <a:buSzPct val="85000"/>
            </a:pPr>
            <a:r>
              <a:rPr lang="en-US" sz="1400" dirty="0">
                <a:solidFill>
                  <a:schemeClr val="bg1"/>
                </a:solidFill>
              </a:rPr>
              <a:t>Administrator’s Recommendation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2816006-5137-40E9-819A-267BD69DB3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349633"/>
              </p:ext>
            </p:extLst>
          </p:nvPr>
        </p:nvGraphicFramePr>
        <p:xfrm>
          <a:off x="210732" y="445123"/>
          <a:ext cx="8679522" cy="6303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94742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500" b="1" dirty="0">
                <a:solidFill>
                  <a:schemeClr val="accent2">
                    <a:lumMod val="75000"/>
                  </a:schemeClr>
                </a:solidFill>
              </a:rPr>
              <a:t>PRIORITIZING CRITERIA FOR</a:t>
            </a:r>
            <a:br>
              <a:rPr lang="en-US" sz="25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500" b="1" dirty="0">
                <a:solidFill>
                  <a:schemeClr val="accent2">
                    <a:lumMod val="75000"/>
                  </a:schemeClr>
                </a:solidFill>
              </a:rPr>
              <a:t>DEFERRED MAINTENANCE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CCDD5-C9AA-4D44-8B22-57D42E1A48A4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1831" y="1371600"/>
            <a:ext cx="8836914" cy="5390303"/>
          </a:xfrm>
        </p:spPr>
        <p:txBody>
          <a:bodyPr wrap="square" numCol="2" anchor="ctr">
            <a:noAutofit/>
          </a:bodyPr>
          <a:lstStyle/>
          <a:p>
            <a:pPr marL="457200" lvl="1" indent="-4572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rabicPeriod"/>
            </a:pPr>
            <a:r>
              <a:rPr lang="en-US" sz="1800" b="1" dirty="0">
                <a:solidFill>
                  <a:srgbClr val="002060"/>
                </a:solidFill>
              </a:rPr>
              <a:t>LEGAL  REQUIREMENTS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lphaLcPeriod"/>
            </a:pPr>
            <a:r>
              <a:rPr lang="en-US" sz="1400" dirty="0">
                <a:solidFill>
                  <a:srgbClr val="002060"/>
                </a:solidFill>
              </a:rPr>
              <a:t>ADA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lphaLcPeriod"/>
            </a:pPr>
            <a:r>
              <a:rPr lang="en-US" sz="1400" dirty="0">
                <a:solidFill>
                  <a:srgbClr val="002060"/>
                </a:solidFill>
              </a:rPr>
              <a:t>Court Orders/Legal Requirements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lphaLcPeriod"/>
            </a:pPr>
            <a:r>
              <a:rPr lang="en-US" sz="1400" dirty="0">
                <a:solidFill>
                  <a:srgbClr val="002060"/>
                </a:solidFill>
              </a:rPr>
              <a:t>Life Safety/Code Violations/Seismic</a:t>
            </a:r>
          </a:p>
          <a:p>
            <a:pPr marL="457200" lvl="1" indent="-4572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rabicPeriod"/>
            </a:pPr>
            <a:r>
              <a:rPr lang="en-US" sz="1800" b="1" dirty="0">
                <a:solidFill>
                  <a:srgbClr val="002060"/>
                </a:solidFill>
              </a:rPr>
              <a:t>PROJECT CONTINUATIONS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lphaLcPeriod"/>
            </a:pPr>
            <a:r>
              <a:rPr lang="en-US" sz="1400" dirty="0">
                <a:solidFill>
                  <a:srgbClr val="002060"/>
                </a:solidFill>
              </a:rPr>
              <a:t>Phases from previously funded projects</a:t>
            </a:r>
          </a:p>
          <a:p>
            <a:pPr marL="457200" lvl="1" indent="-4572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rabicPeriod"/>
            </a:pPr>
            <a:r>
              <a:rPr lang="en-US" sz="1800" b="1" dirty="0">
                <a:solidFill>
                  <a:srgbClr val="002060"/>
                </a:solidFill>
              </a:rPr>
              <a:t>DEFERRED MAINTENANCE*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lphaLcPeriod"/>
            </a:pPr>
            <a:r>
              <a:rPr lang="en-US" sz="1400" dirty="0">
                <a:solidFill>
                  <a:srgbClr val="002060"/>
                </a:solidFill>
              </a:rPr>
              <a:t>Essential Government Facilities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lphaLcPeriod"/>
            </a:pPr>
            <a:r>
              <a:rPr lang="en-US" sz="1400" dirty="0">
                <a:solidFill>
                  <a:srgbClr val="002060"/>
                </a:solidFill>
              </a:rPr>
              <a:t>Institutional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lphaLcPeriod"/>
            </a:pPr>
            <a:r>
              <a:rPr lang="en-US" sz="1400" dirty="0">
                <a:solidFill>
                  <a:srgbClr val="002060"/>
                </a:solidFill>
              </a:rPr>
              <a:t>Governance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lphaLcPeriod"/>
            </a:pPr>
            <a:r>
              <a:rPr lang="en-US" sz="1400" dirty="0">
                <a:solidFill>
                  <a:srgbClr val="002060"/>
                </a:solidFill>
              </a:rPr>
              <a:t>Public Safety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lphaLcPeriod"/>
            </a:pPr>
            <a:r>
              <a:rPr lang="en-US" sz="1400" dirty="0">
                <a:solidFill>
                  <a:srgbClr val="002060"/>
                </a:solidFill>
              </a:rPr>
              <a:t>Nevada National Guard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lphaLcPeriod"/>
            </a:pPr>
            <a:r>
              <a:rPr lang="en-US" sz="1400" dirty="0">
                <a:solidFill>
                  <a:srgbClr val="002060"/>
                </a:solidFill>
              </a:rPr>
              <a:t>Nevada Division of Forestry (e.g., Fire &amp; Dispatch)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lphaLcPeriod"/>
            </a:pPr>
            <a:r>
              <a:rPr lang="en-US" sz="1400" dirty="0">
                <a:solidFill>
                  <a:srgbClr val="002060"/>
                </a:solidFill>
              </a:rPr>
              <a:t>Agriculture (e.g., Food Distribution)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lphaLcPeriod"/>
            </a:pPr>
            <a:r>
              <a:rPr lang="en-US" sz="1400" dirty="0">
                <a:solidFill>
                  <a:srgbClr val="002060"/>
                </a:solidFill>
              </a:rPr>
              <a:t>Department of Motor Vehicles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lphaLcPeriod"/>
            </a:pPr>
            <a:r>
              <a:rPr lang="en-US" sz="1400" dirty="0">
                <a:solidFill>
                  <a:srgbClr val="002060"/>
                </a:solidFill>
              </a:rPr>
              <a:t>Statewide Programs (Roofing, ADA, Fire Safety, IAQ, Paving)</a:t>
            </a:r>
          </a:p>
          <a:p>
            <a:pPr marL="777240" lvl="2" indent="-457200">
              <a:buClr>
                <a:schemeClr val="accent1"/>
              </a:buClr>
              <a:buSzPct val="85000"/>
              <a:buFont typeface="+mj-lt"/>
              <a:buAutoNum type="alphaLcPeriod"/>
            </a:pPr>
            <a:endParaRPr lang="en-US" sz="1800" b="1" dirty="0">
              <a:solidFill>
                <a:srgbClr val="002060"/>
              </a:solidFill>
            </a:endParaRPr>
          </a:p>
          <a:p>
            <a:pPr marL="457200" lvl="1" indent="-4572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rabicPeriod"/>
            </a:pPr>
            <a:r>
              <a:rPr lang="en-US" sz="1800" b="1" dirty="0">
                <a:solidFill>
                  <a:srgbClr val="002060"/>
                </a:solidFill>
              </a:rPr>
              <a:t>OTHER FACILITIES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lphaLcPeriod"/>
            </a:pPr>
            <a:r>
              <a:rPr lang="en-US" sz="1400" dirty="0">
                <a:solidFill>
                  <a:srgbClr val="002060"/>
                </a:solidFill>
              </a:rPr>
              <a:t>Agriculture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rabicPeriod"/>
            </a:pPr>
            <a:r>
              <a:rPr lang="en-US" sz="1400" dirty="0">
                <a:solidFill>
                  <a:srgbClr val="002060"/>
                </a:solidFill>
              </a:rPr>
              <a:t>Nevada Division of Forestry (e.g., Tree Nursery)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rabicPeriod"/>
            </a:pPr>
            <a:r>
              <a:rPr lang="en-US" sz="1400" dirty="0">
                <a:solidFill>
                  <a:srgbClr val="002060"/>
                </a:solidFill>
              </a:rPr>
              <a:t>Administration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rabicPeriod"/>
            </a:pPr>
            <a:r>
              <a:rPr lang="en-US" sz="1400" dirty="0">
                <a:solidFill>
                  <a:srgbClr val="002060"/>
                </a:solidFill>
              </a:rPr>
              <a:t>Department of Wildlife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rabicPeriod"/>
            </a:pPr>
            <a:r>
              <a:rPr lang="en-US" sz="1400" dirty="0">
                <a:solidFill>
                  <a:srgbClr val="002060"/>
                </a:solidFill>
              </a:rPr>
              <a:t>Veterans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rabicPeriod"/>
            </a:pPr>
            <a:r>
              <a:rPr lang="en-US" sz="1400" dirty="0">
                <a:solidFill>
                  <a:srgbClr val="002060"/>
                </a:solidFill>
              </a:rPr>
              <a:t>Museums/Cultural Affairs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rabicPeriod"/>
            </a:pPr>
            <a:r>
              <a:rPr lang="en-US" sz="1400" dirty="0">
                <a:solidFill>
                  <a:srgbClr val="002060"/>
                </a:solidFill>
              </a:rPr>
              <a:t>Parks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rabicPeriod"/>
            </a:pPr>
            <a:r>
              <a:rPr lang="en-US" sz="1400" dirty="0">
                <a:solidFill>
                  <a:srgbClr val="002060"/>
                </a:solidFill>
              </a:rPr>
              <a:t>Higher Education</a:t>
            </a:r>
          </a:p>
          <a:p>
            <a:pPr marL="662940" lvl="2" indent="-342900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rabicPeriod"/>
            </a:pPr>
            <a:r>
              <a:rPr lang="en-US" sz="1400" dirty="0">
                <a:solidFill>
                  <a:srgbClr val="002060"/>
                </a:solidFill>
              </a:rPr>
              <a:t>Historic Preservation</a:t>
            </a:r>
          </a:p>
          <a:p>
            <a:pPr marL="320040" lvl="2" indent="0">
              <a:buClr>
                <a:schemeClr val="bg2">
                  <a:lumMod val="25000"/>
                </a:schemeClr>
              </a:buClr>
              <a:buSzPct val="85000"/>
              <a:buNone/>
            </a:pPr>
            <a:endParaRPr lang="en-US" sz="1400" dirty="0">
              <a:solidFill>
                <a:srgbClr val="002060"/>
              </a:solidFill>
            </a:endParaRPr>
          </a:p>
          <a:p>
            <a:pPr marL="320040" lvl="2" indent="0">
              <a:buClr>
                <a:schemeClr val="accent1"/>
              </a:buClr>
              <a:buSzPct val="85000"/>
              <a:buNone/>
            </a:pPr>
            <a:r>
              <a:rPr lang="en-US" sz="1100" dirty="0">
                <a:solidFill>
                  <a:srgbClr val="002060"/>
                </a:solidFill>
              </a:rPr>
              <a:t> *Note: In addition to the above criteria, projects are prioritized by condition of facility:</a:t>
            </a:r>
          </a:p>
          <a:p>
            <a:pPr marL="548640" lvl="2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rabicPeriod"/>
            </a:pPr>
            <a:r>
              <a:rPr lang="en-US" sz="1100" dirty="0">
                <a:solidFill>
                  <a:srgbClr val="002060"/>
                </a:solidFill>
              </a:rPr>
              <a:t>Must be done in upcoming session to keep facilities operational.</a:t>
            </a:r>
          </a:p>
          <a:p>
            <a:pPr marL="548640" lvl="2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rabicPeriod"/>
            </a:pPr>
            <a:r>
              <a:rPr lang="en-US" sz="1100" dirty="0">
                <a:solidFill>
                  <a:srgbClr val="002060"/>
                </a:solidFill>
              </a:rPr>
              <a:t>May be deferred to the next session.</a:t>
            </a:r>
          </a:p>
          <a:p>
            <a:pPr marL="548640" lvl="2">
              <a:buClr>
                <a:schemeClr val="bg2">
                  <a:lumMod val="25000"/>
                </a:schemeClr>
              </a:buClr>
              <a:buSzPct val="85000"/>
              <a:buFont typeface="+mj-lt"/>
              <a:buAutoNum type="arabicPeriod"/>
            </a:pPr>
            <a:r>
              <a:rPr lang="en-US" sz="1100" dirty="0">
                <a:solidFill>
                  <a:srgbClr val="002060"/>
                </a:solidFill>
              </a:rPr>
              <a:t>Not necessary to address at this time.</a:t>
            </a:r>
          </a:p>
          <a:p>
            <a:pPr marL="548640" lvl="2">
              <a:buClr>
                <a:schemeClr val="accent1"/>
              </a:buClr>
              <a:buSzPct val="85000"/>
              <a:buFont typeface="Wingdings 2"/>
              <a:buChar char=""/>
            </a:pPr>
            <a:endParaRPr lang="en-US" sz="11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AFE8E1-D7EB-404C-98A7-B1974421BA38}"/>
              </a:ext>
            </a:extLst>
          </p:cNvPr>
          <p:cNvSpPr/>
          <p:nvPr/>
        </p:nvSpPr>
        <p:spPr>
          <a:xfrm>
            <a:off x="-152400" y="6426237"/>
            <a:ext cx="5791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2">
              <a:buClr>
                <a:schemeClr val="bg2">
                  <a:lumMod val="25000"/>
                </a:schemeClr>
              </a:buClr>
              <a:buSzPct val="85000"/>
            </a:pPr>
            <a:r>
              <a:rPr lang="en-US" sz="1400" dirty="0">
                <a:solidFill>
                  <a:schemeClr val="bg1"/>
                </a:solidFill>
              </a:rPr>
              <a:t>Capital Improvement Projects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2BD713-3ECB-4FCD-9E73-DC5AACF90E55}"/>
              </a:ext>
            </a:extLst>
          </p:cNvPr>
          <p:cNvSpPr/>
          <p:nvPr/>
        </p:nvSpPr>
        <p:spPr>
          <a:xfrm>
            <a:off x="3099054" y="6426237"/>
            <a:ext cx="5791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2" algn="r">
              <a:buClr>
                <a:schemeClr val="bg2">
                  <a:lumMod val="25000"/>
                </a:schemeClr>
              </a:buClr>
              <a:buSzPct val="85000"/>
            </a:pPr>
            <a:r>
              <a:rPr lang="en-US" sz="1400" dirty="0">
                <a:solidFill>
                  <a:schemeClr val="bg1"/>
                </a:solidFill>
              </a:rPr>
              <a:t>Administrator’s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3773986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500" b="1" dirty="0">
                <a:solidFill>
                  <a:schemeClr val="accent2">
                    <a:lumMod val="75000"/>
                  </a:schemeClr>
                </a:solidFill>
              </a:rPr>
              <a:t>DEFERRED MAINTENANCE</a:t>
            </a:r>
            <a:br>
              <a:rPr lang="en-US" sz="25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500" b="1" dirty="0">
                <a:solidFill>
                  <a:schemeClr val="accent2">
                    <a:lumMod val="75000"/>
                  </a:schemeClr>
                </a:solidFill>
              </a:rPr>
              <a:t>LEGAL REQUIREMENTS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CCDD5-C9AA-4D44-8B22-57D42E1A48A4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F941048-D0D3-4239-8839-48FCB031F0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773196"/>
              </p:ext>
            </p:extLst>
          </p:nvPr>
        </p:nvGraphicFramePr>
        <p:xfrm>
          <a:off x="301755" y="2526690"/>
          <a:ext cx="8534397" cy="2466866"/>
        </p:xfrm>
        <a:graphic>
          <a:graphicData uri="http://schemas.openxmlformats.org/drawingml/2006/table">
            <a:tbl>
              <a:tblPr/>
              <a:tblGrid>
                <a:gridCol w="1184819">
                  <a:extLst>
                    <a:ext uri="{9D8B030D-6E8A-4147-A177-3AD203B41FA5}">
                      <a16:colId xmlns:a16="http://schemas.microsoft.com/office/drawing/2014/main" val="3354943123"/>
                    </a:ext>
                  </a:extLst>
                </a:gridCol>
                <a:gridCol w="592409">
                  <a:extLst>
                    <a:ext uri="{9D8B030D-6E8A-4147-A177-3AD203B41FA5}">
                      <a16:colId xmlns:a16="http://schemas.microsoft.com/office/drawing/2014/main" val="722549337"/>
                    </a:ext>
                  </a:extLst>
                </a:gridCol>
                <a:gridCol w="592409">
                  <a:extLst>
                    <a:ext uri="{9D8B030D-6E8A-4147-A177-3AD203B41FA5}">
                      <a16:colId xmlns:a16="http://schemas.microsoft.com/office/drawing/2014/main" val="831046269"/>
                    </a:ext>
                  </a:extLst>
                </a:gridCol>
                <a:gridCol w="592409">
                  <a:extLst>
                    <a:ext uri="{9D8B030D-6E8A-4147-A177-3AD203B41FA5}">
                      <a16:colId xmlns:a16="http://schemas.microsoft.com/office/drawing/2014/main" val="850372664"/>
                    </a:ext>
                  </a:extLst>
                </a:gridCol>
                <a:gridCol w="592409">
                  <a:extLst>
                    <a:ext uri="{9D8B030D-6E8A-4147-A177-3AD203B41FA5}">
                      <a16:colId xmlns:a16="http://schemas.microsoft.com/office/drawing/2014/main" val="2535289902"/>
                    </a:ext>
                  </a:extLst>
                </a:gridCol>
                <a:gridCol w="1184819">
                  <a:extLst>
                    <a:ext uri="{9D8B030D-6E8A-4147-A177-3AD203B41FA5}">
                      <a16:colId xmlns:a16="http://schemas.microsoft.com/office/drawing/2014/main" val="2637311395"/>
                    </a:ext>
                  </a:extLst>
                </a:gridCol>
                <a:gridCol w="1184819">
                  <a:extLst>
                    <a:ext uri="{9D8B030D-6E8A-4147-A177-3AD203B41FA5}">
                      <a16:colId xmlns:a16="http://schemas.microsoft.com/office/drawing/2014/main" val="3049647545"/>
                    </a:ext>
                  </a:extLst>
                </a:gridCol>
                <a:gridCol w="1184819">
                  <a:extLst>
                    <a:ext uri="{9D8B030D-6E8A-4147-A177-3AD203B41FA5}">
                      <a16:colId xmlns:a16="http://schemas.microsoft.com/office/drawing/2014/main" val="1186319987"/>
                    </a:ext>
                  </a:extLst>
                </a:gridCol>
                <a:gridCol w="1425485">
                  <a:extLst>
                    <a:ext uri="{9D8B030D-6E8A-4147-A177-3AD203B41FA5}">
                      <a16:colId xmlns:a16="http://schemas.microsoft.com/office/drawing/2014/main" val="2746225888"/>
                    </a:ext>
                  </a:extLst>
                </a:gridCol>
              </a:tblGrid>
              <a:tr h="1601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Priority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Project Name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Other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State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1774653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S02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Statewide ADA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 2,593,037 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2,593,037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621056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S03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Statewide Fire &amp; Life Safety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 2,359,336 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2,359,336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7191647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S06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Statewide Indoor Air Quality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25,000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 1,293,791 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1,293,791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691837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P02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Advance Planning: Seismic Retrofit and Renovation (Heroes Memorial &amp; Annex)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1,544,163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1,544,163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9182308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M12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Elevator Modernization (EICON Building)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         751,789 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751,789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342887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S09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Statewide Building Official Program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2,275,000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2575502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2,300,000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8,542,116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10,842,116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2480961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3AC59A54-5376-46BC-8432-36E076AF7D59}"/>
              </a:ext>
            </a:extLst>
          </p:cNvPr>
          <p:cNvSpPr/>
          <p:nvPr/>
        </p:nvSpPr>
        <p:spPr>
          <a:xfrm>
            <a:off x="-152400" y="6426237"/>
            <a:ext cx="5791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2">
              <a:buClr>
                <a:schemeClr val="bg2">
                  <a:lumMod val="25000"/>
                </a:schemeClr>
              </a:buClr>
              <a:buSzPct val="85000"/>
            </a:pPr>
            <a:r>
              <a:rPr lang="en-US" sz="1400" dirty="0">
                <a:solidFill>
                  <a:schemeClr val="bg1"/>
                </a:solidFill>
              </a:rPr>
              <a:t>Capital Improvement Projects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E4FC6E-486D-434E-9DE5-235032E67B49}"/>
              </a:ext>
            </a:extLst>
          </p:cNvPr>
          <p:cNvSpPr/>
          <p:nvPr/>
        </p:nvSpPr>
        <p:spPr>
          <a:xfrm>
            <a:off x="3099054" y="6426237"/>
            <a:ext cx="5791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2" algn="r">
              <a:buClr>
                <a:schemeClr val="bg2">
                  <a:lumMod val="25000"/>
                </a:schemeClr>
              </a:buClr>
              <a:buSzPct val="85000"/>
            </a:pPr>
            <a:r>
              <a:rPr lang="en-US" sz="1400" dirty="0">
                <a:solidFill>
                  <a:schemeClr val="bg1"/>
                </a:solidFill>
              </a:rPr>
              <a:t>Administrator’s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273796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500" b="1" dirty="0">
                <a:solidFill>
                  <a:schemeClr val="accent2">
                    <a:lumMod val="75000"/>
                  </a:schemeClr>
                </a:solidFill>
              </a:rPr>
              <a:t>DEFERRED MAINTENANCE</a:t>
            </a:r>
            <a:br>
              <a:rPr lang="en-US" sz="25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500" b="1" dirty="0">
                <a:solidFill>
                  <a:schemeClr val="accent2">
                    <a:lumMod val="75000"/>
                  </a:schemeClr>
                </a:solidFill>
              </a:rPr>
              <a:t>PROJECT CONTINUATIONS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CCDD5-C9AA-4D44-8B22-57D42E1A48A4}" type="slidenum">
              <a:rPr lang="en-US" smtClean="0"/>
              <a:t>7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AC59A54-5376-46BC-8432-36E076AF7D59}"/>
              </a:ext>
            </a:extLst>
          </p:cNvPr>
          <p:cNvSpPr/>
          <p:nvPr/>
        </p:nvSpPr>
        <p:spPr>
          <a:xfrm>
            <a:off x="-152400" y="6426237"/>
            <a:ext cx="5791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2">
              <a:buClr>
                <a:schemeClr val="bg2">
                  <a:lumMod val="25000"/>
                </a:schemeClr>
              </a:buClr>
              <a:buSzPct val="85000"/>
            </a:pPr>
            <a:r>
              <a:rPr lang="en-US" sz="1400" dirty="0">
                <a:solidFill>
                  <a:schemeClr val="bg1"/>
                </a:solidFill>
              </a:rPr>
              <a:t>Capital Improvement Projects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E4FC6E-486D-434E-9DE5-235032E67B49}"/>
              </a:ext>
            </a:extLst>
          </p:cNvPr>
          <p:cNvSpPr/>
          <p:nvPr/>
        </p:nvSpPr>
        <p:spPr>
          <a:xfrm>
            <a:off x="3099054" y="6426237"/>
            <a:ext cx="5791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2" algn="r">
              <a:buClr>
                <a:schemeClr val="bg2">
                  <a:lumMod val="25000"/>
                </a:schemeClr>
              </a:buClr>
              <a:buSzPct val="85000"/>
            </a:pPr>
            <a:r>
              <a:rPr lang="en-US" sz="1400" dirty="0">
                <a:solidFill>
                  <a:schemeClr val="bg1"/>
                </a:solidFill>
              </a:rPr>
              <a:t>Administrator’s Recommendation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CE79C5A-51F4-49C2-875A-8BC449FEF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172195"/>
              </p:ext>
            </p:extLst>
          </p:nvPr>
        </p:nvGraphicFramePr>
        <p:xfrm>
          <a:off x="301753" y="1838459"/>
          <a:ext cx="8534398" cy="4053932"/>
        </p:xfrm>
        <a:graphic>
          <a:graphicData uri="http://schemas.openxmlformats.org/drawingml/2006/table">
            <a:tbl>
              <a:tblPr/>
              <a:tblGrid>
                <a:gridCol w="1184819">
                  <a:extLst>
                    <a:ext uri="{9D8B030D-6E8A-4147-A177-3AD203B41FA5}">
                      <a16:colId xmlns:a16="http://schemas.microsoft.com/office/drawing/2014/main" val="1316849336"/>
                    </a:ext>
                  </a:extLst>
                </a:gridCol>
                <a:gridCol w="592409">
                  <a:extLst>
                    <a:ext uri="{9D8B030D-6E8A-4147-A177-3AD203B41FA5}">
                      <a16:colId xmlns:a16="http://schemas.microsoft.com/office/drawing/2014/main" val="3771585860"/>
                    </a:ext>
                  </a:extLst>
                </a:gridCol>
                <a:gridCol w="592409">
                  <a:extLst>
                    <a:ext uri="{9D8B030D-6E8A-4147-A177-3AD203B41FA5}">
                      <a16:colId xmlns:a16="http://schemas.microsoft.com/office/drawing/2014/main" val="520558905"/>
                    </a:ext>
                  </a:extLst>
                </a:gridCol>
                <a:gridCol w="592409">
                  <a:extLst>
                    <a:ext uri="{9D8B030D-6E8A-4147-A177-3AD203B41FA5}">
                      <a16:colId xmlns:a16="http://schemas.microsoft.com/office/drawing/2014/main" val="2929376855"/>
                    </a:ext>
                  </a:extLst>
                </a:gridCol>
                <a:gridCol w="592409">
                  <a:extLst>
                    <a:ext uri="{9D8B030D-6E8A-4147-A177-3AD203B41FA5}">
                      <a16:colId xmlns:a16="http://schemas.microsoft.com/office/drawing/2014/main" val="3635291170"/>
                    </a:ext>
                  </a:extLst>
                </a:gridCol>
                <a:gridCol w="1184819">
                  <a:extLst>
                    <a:ext uri="{9D8B030D-6E8A-4147-A177-3AD203B41FA5}">
                      <a16:colId xmlns:a16="http://schemas.microsoft.com/office/drawing/2014/main" val="2235887453"/>
                    </a:ext>
                  </a:extLst>
                </a:gridCol>
                <a:gridCol w="1184819">
                  <a:extLst>
                    <a:ext uri="{9D8B030D-6E8A-4147-A177-3AD203B41FA5}">
                      <a16:colId xmlns:a16="http://schemas.microsoft.com/office/drawing/2014/main" val="1410677419"/>
                    </a:ext>
                  </a:extLst>
                </a:gridCol>
                <a:gridCol w="1184819">
                  <a:extLst>
                    <a:ext uri="{9D8B030D-6E8A-4147-A177-3AD203B41FA5}">
                      <a16:colId xmlns:a16="http://schemas.microsoft.com/office/drawing/2014/main" val="1625885110"/>
                    </a:ext>
                  </a:extLst>
                </a:gridCol>
                <a:gridCol w="1425486">
                  <a:extLst>
                    <a:ext uri="{9D8B030D-6E8A-4147-A177-3AD203B41FA5}">
                      <a16:colId xmlns:a16="http://schemas.microsoft.com/office/drawing/2014/main" val="3102262834"/>
                    </a:ext>
                  </a:extLst>
                </a:gridCol>
              </a:tblGrid>
              <a:tr h="36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Priority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Project Name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State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344479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M01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Central Plant Renovation (Attorney General's Office Building)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1,862,215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1,862,215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509568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M03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Replace Domestic Water and Sanitary Sewer (Northern Nevada Correctional Center)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13,826,543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13,826,543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4939967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M04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Replace Domestic &amp; Heating Hot Water Piping (Ely State Prison)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10,104,817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10,104,817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646125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M08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Construct Water Wells and Water Systems (Various Fish Hatchery Sites)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          2,642,494 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2,642,494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2880705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M10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Plumbing Fixture Water Control Renovations (Housing Units 1 through 4 at Southern Desert Correctional Center)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3,266,088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3,266,088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837125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M16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Electrical Distribution Upgrade (Northern Nevada Correctional Center)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        19,669,185 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19,669,185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4078855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M26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Pavilion Renovation (Northern Nevada Veterans Memorial Cemetery)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             297,774 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297,774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318667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M45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Park Facilities Maintenance &amp; ADA Upgrades (Fort Churchill State Park)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          1,239,601 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1,239,601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098042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M46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Exterior Renovation (State Capitol and Annex Building)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4,880,113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4,880,113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292029"/>
                  </a:ext>
                </a:extLst>
              </a:tr>
              <a:tr h="317062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57,748,830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57,748,830</a:t>
                      </a:r>
                    </a:p>
                  </a:txBody>
                  <a:tcPr marL="7927" marR="7927" marT="79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0050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194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500" b="1" dirty="0">
                <a:solidFill>
                  <a:schemeClr val="accent2">
                    <a:lumMod val="75000"/>
                  </a:schemeClr>
                </a:solidFill>
              </a:rPr>
              <a:t>DEFERRED MAINTENANCE</a:t>
            </a:r>
            <a:br>
              <a:rPr lang="en-US" sz="25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500" b="1" dirty="0">
                <a:solidFill>
                  <a:schemeClr val="accent2">
                    <a:lumMod val="75000"/>
                  </a:schemeClr>
                </a:solidFill>
              </a:rPr>
              <a:t>(1 OF 3)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CCDD5-C9AA-4D44-8B22-57D42E1A48A4}" type="slidenum">
              <a:rPr lang="en-US" smtClean="0"/>
              <a:t>8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AC59A54-5376-46BC-8432-36E076AF7D59}"/>
              </a:ext>
            </a:extLst>
          </p:cNvPr>
          <p:cNvSpPr/>
          <p:nvPr/>
        </p:nvSpPr>
        <p:spPr>
          <a:xfrm>
            <a:off x="-152400" y="6426237"/>
            <a:ext cx="5791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2">
              <a:buClr>
                <a:schemeClr val="bg2">
                  <a:lumMod val="25000"/>
                </a:schemeClr>
              </a:buClr>
              <a:buSzPct val="85000"/>
            </a:pPr>
            <a:r>
              <a:rPr lang="en-US" sz="1400" dirty="0">
                <a:solidFill>
                  <a:schemeClr val="bg1"/>
                </a:solidFill>
              </a:rPr>
              <a:t>Capital Improvement Projects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E4FC6E-486D-434E-9DE5-235032E67B49}"/>
              </a:ext>
            </a:extLst>
          </p:cNvPr>
          <p:cNvSpPr/>
          <p:nvPr/>
        </p:nvSpPr>
        <p:spPr>
          <a:xfrm>
            <a:off x="3099054" y="6426237"/>
            <a:ext cx="5791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2" algn="r">
              <a:buClr>
                <a:schemeClr val="bg2">
                  <a:lumMod val="25000"/>
                </a:schemeClr>
              </a:buClr>
              <a:buSzPct val="85000"/>
            </a:pPr>
            <a:r>
              <a:rPr lang="en-US" sz="1400" dirty="0">
                <a:solidFill>
                  <a:schemeClr val="bg1"/>
                </a:solidFill>
              </a:rPr>
              <a:t>Administrator’s Recommendation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C6E4D13-5813-4AD3-A877-F7A0198831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571772"/>
              </p:ext>
            </p:extLst>
          </p:nvPr>
        </p:nvGraphicFramePr>
        <p:xfrm>
          <a:off x="301752" y="1530079"/>
          <a:ext cx="8588501" cy="43460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2330">
                  <a:extLst>
                    <a:ext uri="{9D8B030D-6E8A-4147-A177-3AD203B41FA5}">
                      <a16:colId xmlns:a16="http://schemas.microsoft.com/office/drawing/2014/main" val="2534502258"/>
                    </a:ext>
                  </a:extLst>
                </a:gridCol>
                <a:gridCol w="3576989">
                  <a:extLst>
                    <a:ext uri="{9D8B030D-6E8A-4147-A177-3AD203B41FA5}">
                      <a16:colId xmlns:a16="http://schemas.microsoft.com/office/drawing/2014/main" val="1765094850"/>
                    </a:ext>
                  </a:extLst>
                </a:gridCol>
                <a:gridCol w="1192330">
                  <a:extLst>
                    <a:ext uri="{9D8B030D-6E8A-4147-A177-3AD203B41FA5}">
                      <a16:colId xmlns:a16="http://schemas.microsoft.com/office/drawing/2014/main" val="609764267"/>
                    </a:ext>
                  </a:extLst>
                </a:gridCol>
                <a:gridCol w="1192330">
                  <a:extLst>
                    <a:ext uri="{9D8B030D-6E8A-4147-A177-3AD203B41FA5}">
                      <a16:colId xmlns:a16="http://schemas.microsoft.com/office/drawing/2014/main" val="4003898150"/>
                    </a:ext>
                  </a:extLst>
                </a:gridCol>
                <a:gridCol w="1434522">
                  <a:extLst>
                    <a:ext uri="{9D8B030D-6E8A-4147-A177-3AD203B41FA5}">
                      <a16:colId xmlns:a16="http://schemas.microsoft.com/office/drawing/2014/main" val="3514425413"/>
                    </a:ext>
                  </a:extLst>
                </a:gridCol>
              </a:tblGrid>
              <a:tr h="155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effectLst/>
                        </a:rPr>
                        <a:t>Priority</a:t>
                      </a:r>
                      <a:endParaRPr lang="en-US" sz="105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u="none" strike="noStrike" dirty="0">
                          <a:effectLst/>
                        </a:rPr>
                        <a:t>Project Name</a:t>
                      </a:r>
                      <a:endParaRPr lang="en-US" sz="105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u="none" strike="noStrike" dirty="0">
                          <a:effectLst/>
                        </a:rPr>
                        <a:t>Other</a:t>
                      </a:r>
                      <a:endParaRPr lang="en-US" sz="105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u="none" strike="noStrike" dirty="0">
                          <a:effectLst/>
                        </a:rPr>
                        <a:t>State</a:t>
                      </a:r>
                      <a:endParaRPr lang="en-US" sz="105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u="none" strike="noStrike" dirty="0">
                          <a:effectLst/>
                        </a:rPr>
                        <a:t>Total</a:t>
                      </a:r>
                      <a:endParaRPr lang="en-US" sz="105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5112617"/>
                  </a:ext>
                </a:extLst>
              </a:tr>
              <a:tr h="30721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M02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Deferred Maintenance (Department of Health and Human Services)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17,861,242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17,861,242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400172"/>
                  </a:ext>
                </a:extLst>
              </a:tr>
              <a:tr h="3072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M05</a:t>
                      </a: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Electrical Circuiting, Devices &amp; Lighting Replacement (Plumb Lane Armory)</a:t>
                      </a: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692,676</a:t>
                      </a: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302,071</a:t>
                      </a: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994,747</a:t>
                      </a: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4734545"/>
                  </a:ext>
                </a:extLst>
              </a:tr>
              <a:tr h="3072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M06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Deferred Maintenance (HECC/SHECC)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u="none" strike="noStrike" dirty="0">
                          <a:effectLst/>
                        </a:rPr>
                        <a:t>           3,400,000 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u="none" strike="noStrike" dirty="0">
                          <a:effectLst/>
                        </a:rPr>
                        <a:t>11,600,000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u="none" strike="noStrike" dirty="0">
                          <a:effectLst/>
                        </a:rPr>
                        <a:t>15,000,000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595708"/>
                  </a:ext>
                </a:extLst>
              </a:tr>
              <a:tr h="3072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M07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Underground Piping Replacement (Ely State Prison)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u="none" strike="noStrike" dirty="0">
                          <a:effectLst/>
                        </a:rPr>
                        <a:t>8,399,741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u="none" strike="noStrike" dirty="0">
                          <a:effectLst/>
                        </a:rPr>
                        <a:t>8,399,741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5240173"/>
                  </a:ext>
                </a:extLst>
              </a:tr>
              <a:tr h="30721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M09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Upgrade Emergency Power Distribution System (Lovelock Correctional Center)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1,546,587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1,546,587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371391"/>
                  </a:ext>
                </a:extLst>
              </a:tr>
              <a:tr h="30721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M11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Uninterruptable Power Supply and Temperature Control System Upgrade (Bryan Building)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1,645,621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1,645,621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7180948"/>
                  </a:ext>
                </a:extLst>
              </a:tr>
              <a:tr h="30721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M13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Terminal Unit Replacement (Department of Motor Vehicles, Flamingo)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           1,014,828 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1,014,828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091254"/>
                  </a:ext>
                </a:extLst>
              </a:tr>
              <a:tr h="30721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M14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Replace Data Center Facility Stairs (Enterprise IT Services)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              325,633 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325,633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1863668"/>
                  </a:ext>
                </a:extLst>
              </a:tr>
              <a:tr h="30721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M15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Diversion Dam Controls Upgrade (Marlette Lake Water System)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815,268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815,268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87154"/>
                  </a:ext>
                </a:extLst>
              </a:tr>
              <a:tr h="30721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M17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Replace Driveway Snow Melt System (Supreme Court Building)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413,835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413,835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8948911"/>
                  </a:ext>
                </a:extLst>
              </a:tr>
              <a:tr h="30721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M18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Construct Organizational Parking Addition (Las Vegas Readiness Center)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           1,833,961 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712,429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2,546,390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802093"/>
                  </a:ext>
                </a:extLst>
              </a:tr>
              <a:tr h="3072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M19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HVAC Systems Renovation (Carlin Readiness Center)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u="none" strike="noStrike" dirty="0">
                          <a:effectLst/>
                        </a:rPr>
                        <a:t>           1,441,982 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u="none" strike="noStrike" dirty="0">
                          <a:effectLst/>
                        </a:rPr>
                        <a:t>757,502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u="none" strike="noStrike" dirty="0">
                          <a:effectLst/>
                        </a:rPr>
                        <a:t>2,199,484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7384591"/>
                  </a:ext>
                </a:extLst>
              </a:tr>
              <a:tr h="3072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M20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050" u="none" strike="noStrike" dirty="0">
                          <a:effectLst/>
                        </a:rPr>
                        <a:t>HVAC System Renovation (Elko Office)</a:t>
                      </a:r>
                      <a:endParaRPr lang="da-DK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u="none" strike="noStrike" dirty="0">
                          <a:effectLst/>
                        </a:rPr>
                        <a:t>              200,000 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u="none" strike="noStrike" dirty="0">
                          <a:effectLst/>
                        </a:rPr>
                        <a:t>1,005,764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u="none" strike="noStrike" dirty="0">
                          <a:effectLst/>
                        </a:rPr>
                        <a:t>1,205,764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80" marR="7680" marT="768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646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702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500" b="1" dirty="0">
                <a:solidFill>
                  <a:schemeClr val="accent2">
                    <a:lumMod val="75000"/>
                  </a:schemeClr>
                </a:solidFill>
              </a:rPr>
              <a:t>DEFERRED MAINTENANCE</a:t>
            </a:r>
            <a:br>
              <a:rPr lang="en-US" sz="25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500" b="1" dirty="0">
                <a:solidFill>
                  <a:schemeClr val="accent2">
                    <a:lumMod val="75000"/>
                  </a:schemeClr>
                </a:solidFill>
              </a:rPr>
              <a:t>(2 OF 3)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CCDD5-C9AA-4D44-8B22-57D42E1A48A4}" type="slidenum">
              <a:rPr lang="en-US" smtClean="0"/>
              <a:t>9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AC59A54-5376-46BC-8432-36E076AF7D59}"/>
              </a:ext>
            </a:extLst>
          </p:cNvPr>
          <p:cNvSpPr/>
          <p:nvPr/>
        </p:nvSpPr>
        <p:spPr>
          <a:xfrm>
            <a:off x="-152400" y="6426237"/>
            <a:ext cx="5791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2">
              <a:buClr>
                <a:schemeClr val="bg2">
                  <a:lumMod val="25000"/>
                </a:schemeClr>
              </a:buClr>
              <a:buSzPct val="85000"/>
            </a:pPr>
            <a:r>
              <a:rPr lang="en-US" sz="1400" dirty="0">
                <a:solidFill>
                  <a:schemeClr val="bg1"/>
                </a:solidFill>
              </a:rPr>
              <a:t>Capital Improvement Projects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E4FC6E-486D-434E-9DE5-235032E67B49}"/>
              </a:ext>
            </a:extLst>
          </p:cNvPr>
          <p:cNvSpPr/>
          <p:nvPr/>
        </p:nvSpPr>
        <p:spPr>
          <a:xfrm>
            <a:off x="3099054" y="6426237"/>
            <a:ext cx="5791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2" algn="r">
              <a:buClr>
                <a:schemeClr val="bg2">
                  <a:lumMod val="25000"/>
                </a:schemeClr>
              </a:buClr>
              <a:buSzPct val="85000"/>
            </a:pPr>
            <a:r>
              <a:rPr lang="en-US" sz="1400" dirty="0">
                <a:solidFill>
                  <a:schemeClr val="bg1"/>
                </a:solidFill>
              </a:rPr>
              <a:t>Administrator’s Recommendation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C8F395A-4CB1-460D-A9C5-3D97455B45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318749"/>
              </p:ext>
            </p:extLst>
          </p:nvPr>
        </p:nvGraphicFramePr>
        <p:xfrm>
          <a:off x="301753" y="1519038"/>
          <a:ext cx="8534399" cy="45989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4819">
                  <a:extLst>
                    <a:ext uri="{9D8B030D-6E8A-4147-A177-3AD203B41FA5}">
                      <a16:colId xmlns:a16="http://schemas.microsoft.com/office/drawing/2014/main" val="194099120"/>
                    </a:ext>
                  </a:extLst>
                </a:gridCol>
                <a:gridCol w="3554457">
                  <a:extLst>
                    <a:ext uri="{9D8B030D-6E8A-4147-A177-3AD203B41FA5}">
                      <a16:colId xmlns:a16="http://schemas.microsoft.com/office/drawing/2014/main" val="4255444001"/>
                    </a:ext>
                  </a:extLst>
                </a:gridCol>
                <a:gridCol w="1184819">
                  <a:extLst>
                    <a:ext uri="{9D8B030D-6E8A-4147-A177-3AD203B41FA5}">
                      <a16:colId xmlns:a16="http://schemas.microsoft.com/office/drawing/2014/main" val="727217514"/>
                    </a:ext>
                  </a:extLst>
                </a:gridCol>
                <a:gridCol w="1184819">
                  <a:extLst>
                    <a:ext uri="{9D8B030D-6E8A-4147-A177-3AD203B41FA5}">
                      <a16:colId xmlns:a16="http://schemas.microsoft.com/office/drawing/2014/main" val="2016314626"/>
                    </a:ext>
                  </a:extLst>
                </a:gridCol>
                <a:gridCol w="1425485">
                  <a:extLst>
                    <a:ext uri="{9D8B030D-6E8A-4147-A177-3AD203B41FA5}">
                      <a16:colId xmlns:a16="http://schemas.microsoft.com/office/drawing/2014/main" val="1092354405"/>
                    </a:ext>
                  </a:extLst>
                </a:gridCol>
              </a:tblGrid>
              <a:tr h="1719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effectLst/>
                        </a:rPr>
                        <a:t>Priority</a:t>
                      </a:r>
                      <a:endParaRPr lang="en-US" sz="105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u="none" strike="noStrike" dirty="0">
                          <a:effectLst/>
                        </a:rPr>
                        <a:t>Project Name</a:t>
                      </a:r>
                      <a:endParaRPr lang="en-US" sz="105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u="none" strike="noStrike" dirty="0">
                          <a:effectLst/>
                        </a:rPr>
                        <a:t>Other</a:t>
                      </a:r>
                      <a:endParaRPr lang="en-US" sz="105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u="none" strike="noStrike" dirty="0">
                          <a:effectLst/>
                        </a:rPr>
                        <a:t>State</a:t>
                      </a:r>
                      <a:endParaRPr lang="en-US" sz="105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b="1" u="none" strike="noStrike" dirty="0">
                          <a:effectLst/>
                        </a:rPr>
                        <a:t>Total</a:t>
                      </a:r>
                      <a:endParaRPr lang="en-US" sz="105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082409"/>
                  </a:ext>
                </a:extLst>
              </a:tr>
              <a:tr h="3405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M21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HVAC System Replacement (State Mail Services)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u="none" strike="noStrike" dirty="0">
                          <a:effectLst/>
                        </a:rPr>
                        <a:t>467,930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u="none" strike="noStrike" dirty="0">
                          <a:effectLst/>
                        </a:rPr>
                        <a:t>467,930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274351"/>
                  </a:ext>
                </a:extLst>
              </a:tr>
              <a:tr h="3405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M22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Chilled Water Plant Replacement (Southern Nevada State Veterans Home)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1,718,371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1,718,371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8085462"/>
                  </a:ext>
                </a:extLst>
              </a:tr>
              <a:tr h="3405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M23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HVAC Renovation (Department of Motor Vehicles, Carson City)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           5,321,115 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5,321,115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460503"/>
                  </a:ext>
                </a:extLst>
              </a:tr>
              <a:tr h="3405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M24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Restroom and Shower Renovation (Washoe County Armory)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              555,633 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642,290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1,197,923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50958"/>
                  </a:ext>
                </a:extLst>
              </a:tr>
              <a:tr h="3405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M25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Remodel Restroom Facilities (Clark County Armory)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u="none" strike="noStrike" dirty="0">
                          <a:effectLst/>
                        </a:rPr>
                        <a:t>              880,630 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u="none" strike="noStrike" dirty="0">
                          <a:effectLst/>
                        </a:rPr>
                        <a:t>1,009,824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u="none" strike="noStrike" dirty="0">
                          <a:effectLst/>
                        </a:rPr>
                        <a:t>1,890,454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932604"/>
                  </a:ext>
                </a:extLst>
              </a:tr>
              <a:tr h="3405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M27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Replace Domestic Water Heaters (Carlin Readiness Center)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              726,774 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296,419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1,023,193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1644149"/>
                  </a:ext>
                </a:extLst>
              </a:tr>
              <a:tr h="3405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M28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Replace Emergency Generator (Florence McClure Women's Correctional Center)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1,080,646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1,080,646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113611"/>
                  </a:ext>
                </a:extLst>
              </a:tr>
              <a:tr h="3405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M29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Replace Exterior Campus Electrical Service Entrance (Department of Motor Vehicles, Carson City )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              746,665 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746,665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093282"/>
                  </a:ext>
                </a:extLst>
              </a:tr>
              <a:tr h="3405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M30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Housing Unit  4 HVAC System Renovation (Northern Nevada Correctional Center)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1,984,173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1,984,173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792246"/>
                  </a:ext>
                </a:extLst>
              </a:tr>
              <a:tr h="3405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M31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Water Softener Replacement (Florence McClure Women's Correctional Center)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468,422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468,422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6669992"/>
                  </a:ext>
                </a:extLst>
              </a:tr>
              <a:tr h="3405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M32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Dishwasher Replacement (High Desert State Prison - Culinary Building)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493,712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493,712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792951"/>
                  </a:ext>
                </a:extLst>
              </a:tr>
              <a:tr h="3405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M33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HVAC System Renovation (Clark County Armory)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u="none" strike="noStrike" dirty="0">
                          <a:effectLst/>
                        </a:rPr>
                        <a:t>              738,072 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u="none" strike="noStrike" dirty="0">
                          <a:effectLst/>
                        </a:rPr>
                        <a:t>854,733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50" u="none" strike="noStrike" dirty="0">
                          <a:effectLst/>
                        </a:rPr>
                        <a:t>1,592,805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334261"/>
                  </a:ext>
                </a:extLst>
              </a:tr>
              <a:tr h="3405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 dirty="0">
                          <a:effectLst/>
                        </a:rPr>
                        <a:t>M34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>
                          <a:effectLst/>
                        </a:rPr>
                        <a:t>Office Building Renovations (Comstock Historic Office)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327,254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50" u="none" strike="noStrike" dirty="0">
                          <a:effectLst/>
                        </a:rPr>
                        <a:t>327,254</a:t>
                      </a:r>
                      <a:endParaRPr lang="en-US" sz="105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3" marR="8513" marT="85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368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6783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18199</TotalTime>
  <Words>1946</Words>
  <Application>Microsoft Office PowerPoint</Application>
  <PresentationFormat>On-screen Show (4:3)</PresentationFormat>
  <Paragraphs>750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Arial Narrow</vt:lpstr>
      <vt:lpstr>Book Antiqua</vt:lpstr>
      <vt:lpstr>Calibri</vt:lpstr>
      <vt:lpstr>Century Gothic</vt:lpstr>
      <vt:lpstr>Wingdings</vt:lpstr>
      <vt:lpstr>Wingdings 2</vt:lpstr>
      <vt:lpstr>Civic</vt:lpstr>
      <vt:lpstr>DEPARTMENT OF ADMINISTRATION preserving the past, serving people today, planning for tomorrow  </vt:lpstr>
      <vt:lpstr>OUTLINE</vt:lpstr>
      <vt:lpstr>VISION-MISSION-PHILOSOPHY</vt:lpstr>
      <vt:lpstr>DEFERRED MAINTENANCE OVERVIEW (millions)</vt:lpstr>
      <vt:lpstr>PRIORITIZING CRITERIA FOR DEFERRED MAINTENANCE</vt:lpstr>
      <vt:lpstr>DEFERRED MAINTENANCE LEGAL REQUIREMENTS</vt:lpstr>
      <vt:lpstr>DEFERRED MAINTENANCE PROJECT CONTINUATIONS</vt:lpstr>
      <vt:lpstr>DEFERRED MAINTENANCE (1 OF 3)</vt:lpstr>
      <vt:lpstr>DEFERRED MAINTENANCE (2 OF 3)</vt:lpstr>
      <vt:lpstr>DEFERRED MAINTENANCE (3 OF 3)</vt:lpstr>
      <vt:lpstr>STATEWIDE PROGRAMS (Non-Legal Deferred Maintenance)</vt:lpstr>
      <vt:lpstr>PRIORITIZING CRITERIA FOR CAPITAL CONSTRUCTION</vt:lpstr>
      <vt:lpstr>CAPITAL CONSTRUCTION</vt:lpstr>
      <vt:lpstr>CAPITAL CONSTRUCTION PLANNING</vt:lpstr>
      <vt:lpstr>ECONOMIC DEVELOPMENT</vt:lpstr>
      <vt:lpstr>2021 CIP PRIORITIES SUMMARY BY PRIORITY/PROJECT GROUPINGS </vt:lpstr>
      <vt:lpstr>PowerPoint Presentation</vt:lpstr>
    </vt:vector>
  </TitlesOfParts>
  <Company>State Of Nevada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ADMINISTRATION</dc:title>
  <dc:creator>LeeAnn Easton</dc:creator>
  <cp:lastModifiedBy>Brian Wacker</cp:lastModifiedBy>
  <cp:revision>1984</cp:revision>
  <cp:lastPrinted>2020-08-12T21:40:00Z</cp:lastPrinted>
  <dcterms:created xsi:type="dcterms:W3CDTF">2016-09-16T23:37:36Z</dcterms:created>
  <dcterms:modified xsi:type="dcterms:W3CDTF">2020-09-15T23:53:43Z</dcterms:modified>
</cp:coreProperties>
</file>